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6" r:id="rId2"/>
  </p:sldMasterIdLst>
  <p:notesMasterIdLst>
    <p:notesMasterId r:id="rId49"/>
  </p:notesMasterIdLst>
  <p:sldIdLst>
    <p:sldId id="256" r:id="rId3"/>
    <p:sldId id="257" r:id="rId4"/>
    <p:sldId id="260" r:id="rId5"/>
    <p:sldId id="261" r:id="rId6"/>
    <p:sldId id="262" r:id="rId7"/>
    <p:sldId id="263" r:id="rId8"/>
    <p:sldId id="264" r:id="rId9"/>
    <p:sldId id="274" r:id="rId10"/>
    <p:sldId id="290" r:id="rId11"/>
    <p:sldId id="266" r:id="rId12"/>
    <p:sldId id="267" r:id="rId13"/>
    <p:sldId id="268" r:id="rId14"/>
    <p:sldId id="269" r:id="rId15"/>
    <p:sldId id="291" r:id="rId16"/>
    <p:sldId id="292" r:id="rId17"/>
    <p:sldId id="293" r:id="rId18"/>
    <p:sldId id="272"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273" r:id="rId47"/>
    <p:sldId id="259" r:id="rId48"/>
  </p:sldIdLst>
  <p:sldSz cx="9144000" cy="5143500" type="screen16x9"/>
  <p:notesSz cx="6858000" cy="9144000"/>
  <p:embeddedFontLst>
    <p:embeddedFont>
      <p:font typeface="Constantia" panose="02030602050306030303" pitchFamily="18"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iTgDtdK7J6GfGA72ooCGiXHoY0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34" autoAdjust="0"/>
    <p:restoredTop sz="95033" autoAdjust="0"/>
  </p:normalViewPr>
  <p:slideViewPr>
    <p:cSldViewPr snapToGrid="0">
      <p:cViewPr varScale="1">
        <p:scale>
          <a:sx n="107" d="100"/>
          <a:sy n="107" d="100"/>
        </p:scale>
        <p:origin x="960" y="110"/>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maan Nakhuda" userId="e828e8a1aaec9ecb" providerId="LiveId" clId="{E2291C51-B278-477E-86C8-901024B21BE2}"/>
    <pc:docChg chg="custSel modSld">
      <pc:chgData name="Armaan Nakhuda" userId="e828e8a1aaec9ecb" providerId="LiveId" clId="{E2291C51-B278-477E-86C8-901024B21BE2}" dt="2024-02-19T10:32:05.187" v="4" actId="14100"/>
      <pc:docMkLst>
        <pc:docMk/>
      </pc:docMkLst>
      <pc:sldChg chg="addSp delSp modSp mod">
        <pc:chgData name="Armaan Nakhuda" userId="e828e8a1aaec9ecb" providerId="LiveId" clId="{E2291C51-B278-477E-86C8-901024B21BE2}" dt="2024-02-19T10:32:05.187" v="4" actId="14100"/>
        <pc:sldMkLst>
          <pc:docMk/>
          <pc:sldMk cId="1023183714" sldId="266"/>
        </pc:sldMkLst>
        <pc:picChg chg="del">
          <ac:chgData name="Armaan Nakhuda" userId="e828e8a1aaec9ecb" providerId="LiveId" clId="{E2291C51-B278-477E-86C8-901024B21BE2}" dt="2024-02-19T10:31:45.167" v="0" actId="478"/>
          <ac:picMkLst>
            <pc:docMk/>
            <pc:sldMk cId="1023183714" sldId="266"/>
            <ac:picMk id="2" creationId="{9531ED88-55F8-F15F-C262-1239BCEDD866}"/>
          </ac:picMkLst>
        </pc:picChg>
        <pc:picChg chg="add mod">
          <ac:chgData name="Armaan Nakhuda" userId="e828e8a1aaec9ecb" providerId="LiveId" clId="{E2291C51-B278-477E-86C8-901024B21BE2}" dt="2024-02-19T10:32:05.187" v="4" actId="14100"/>
          <ac:picMkLst>
            <pc:docMk/>
            <pc:sldMk cId="1023183714" sldId="266"/>
            <ac:picMk id="4" creationId="{B3DA7326-C170-79C8-0070-B77CC0DB3F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317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330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Need as follows:</a:t>
            </a:r>
            <a:br>
              <a:rPr lang="en-IN" dirty="0"/>
            </a:br>
            <a:r>
              <a:rPr lang="en-IN" dirty="0"/>
              <a:t>1. All Modules of Python should be installed</a:t>
            </a:r>
            <a:br>
              <a:rPr lang="en-IN" dirty="0"/>
            </a:br>
            <a:r>
              <a:rPr lang="en-IN" dirty="0"/>
              <a:t>2. Path of python should be specified</a:t>
            </a:r>
            <a:br>
              <a:rPr lang="en-IN" dirty="0"/>
            </a:br>
            <a:r>
              <a:rPr lang="en-IN" dirty="0"/>
              <a:t>3. OS 10 is required</a:t>
            </a:r>
            <a:br>
              <a:rPr lang="en-IN" dirty="0"/>
            </a:br>
            <a:r>
              <a:rPr lang="en-IN" dirty="0"/>
              <a:t>4. Internet access required</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75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a. Python latest module required </a:t>
            </a:r>
            <a:br>
              <a:rPr lang="en-IN" dirty="0"/>
            </a:br>
            <a:r>
              <a:rPr lang="en-IN" dirty="0"/>
              <a:t>b. Internet access required</a:t>
            </a:r>
            <a:br>
              <a:rPr lang="en-IN" dirty="0"/>
            </a:b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54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8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8A35F08-3DCD-1E30-BE19-51AAFD642B71}"/>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C5AC27AD-2BF1-A1AE-0C7F-0FF0B6DF77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FCE5DB4A-4E1E-77BC-14DF-F05F2D4FA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07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9C7A4D1-A2D9-AF90-5AF8-2430C5D28A77}"/>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B30C4222-8068-69E0-2DA1-07290C2113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B7454BDD-F3CF-E753-761E-D7578CEC8F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95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1AA068C-05CC-8064-F4CB-46AB83193575}"/>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1323FD4C-C7B8-FFDC-EF37-D86847A506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A14E3F8A-25F4-1D76-8D4B-C12A07A5B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083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61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459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77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4789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51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2006 </a:t>
            </a:r>
            <a:r>
              <a:rPr lang="en-IN" dirty="0" err="1"/>
              <a:t>Behuselid</a:t>
            </a:r>
            <a:r>
              <a:rPr lang="en-IN" dirty="0"/>
              <a:t> Strategic HR management, where do we go from here, from journal of management</a:t>
            </a:r>
            <a:br>
              <a:rPr lang="en-IN" dirty="0"/>
            </a:br>
            <a:r>
              <a:rPr lang="en-IN" dirty="0"/>
              <a:t>2005 </a:t>
            </a:r>
            <a:r>
              <a:rPr lang="en-IN" dirty="0" err="1"/>
              <a:t>Hufelid</a:t>
            </a:r>
            <a:r>
              <a:rPr lang="en-IN" dirty="0"/>
              <a:t>, </a:t>
            </a:r>
            <a:r>
              <a:rPr lang="en-IN" dirty="0" err="1"/>
              <a:t>m.a</a:t>
            </a:r>
            <a:r>
              <a:rPr lang="en-IN" dirty="0"/>
              <a:t>, Becker Work force of core card management Human capital to execute strategy </a:t>
            </a:r>
          </a:p>
          <a:p>
            <a:pPr marL="0" lvl="0" indent="0" algn="l" rtl="0">
              <a:lnSpc>
                <a:spcPct val="100000"/>
              </a:lnSpc>
              <a:spcBef>
                <a:spcPts val="0"/>
              </a:spcBef>
              <a:spcAft>
                <a:spcPts val="0"/>
              </a:spcAft>
              <a:buSzPts val="1400"/>
              <a:buNone/>
            </a:pPr>
            <a:r>
              <a:rPr lang="en-IN" dirty="0"/>
              <a:t>1999 Robert b. Calculating return on investment on HR. </a:t>
            </a:r>
          </a:p>
          <a:p>
            <a:pPr marL="0" lvl="0" indent="0" algn="l" rtl="0">
              <a:lnSpc>
                <a:spcPct val="100000"/>
              </a:lnSpc>
              <a:spcBef>
                <a:spcPts val="0"/>
              </a:spcBef>
              <a:spcAft>
                <a:spcPts val="0"/>
              </a:spcAft>
              <a:buSzPts val="1400"/>
              <a:buNone/>
            </a:pPr>
            <a:r>
              <a:rPr lang="en-IN" dirty="0"/>
              <a:t>1982 Walker A.J. HRIS development: A project team guide to building an effective personnel information system. </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82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71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186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A59C1487-C644-7E43-C346-12A7E163328C}"/>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647EC5DE-6C4A-C681-5A87-58E9FB9BB14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298C7C7A-B2B3-99CE-DCB6-F98085AA0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55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p:nvPr/>
        </p:nvSpPr>
        <p:spPr>
          <a:xfrm rot="-10380000" flipH="1">
            <a:off x="3165753" y="831058"/>
            <a:ext cx="5257800" cy="3086100"/>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7" name="Google Shape;77;p15"/>
          <p:cNvSpPr/>
          <p:nvPr/>
        </p:nvSpPr>
        <p:spPr>
          <a:xfrm rot="-10380000" flipH="1">
            <a:off x="8004134" y="4019827"/>
            <a:ext cx="155448" cy="116586"/>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27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8" name="Google Shape;78;p15"/>
          <p:cNvSpPr txBox="1">
            <a:spLocks noGrp="1"/>
          </p:cNvSpPr>
          <p:nvPr>
            <p:ph type="title"/>
          </p:nvPr>
        </p:nvSpPr>
        <p:spPr>
          <a:xfrm>
            <a:off x="609600" y="882747"/>
            <a:ext cx="2212848" cy="1186966"/>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chemeClr val="dk2"/>
              </a:buClr>
              <a:buSzPts val="2000"/>
              <a:buFont typeface="Constantia"/>
              <a:buNone/>
              <a:defRPr sz="20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body" idx="1"/>
          </p:nvPr>
        </p:nvSpPr>
        <p:spPr>
          <a:xfrm>
            <a:off x="609600" y="2121589"/>
            <a:ext cx="2209800" cy="1634490"/>
          </a:xfrm>
          <a:prstGeom prst="rect">
            <a:avLst/>
          </a:prstGeom>
          <a:noFill/>
          <a:ln>
            <a:noFill/>
          </a:ln>
        </p:spPr>
        <p:txBody>
          <a:bodyPr spcFirstLastPara="1" wrap="square" lIns="64000" tIns="45700" rIns="45700" bIns="45700" anchor="t" anchorCtr="0">
            <a:normAutofit/>
          </a:bodyPr>
          <a:lstStyle>
            <a:lvl1pPr marL="457200" lvl="0" indent="-228600" algn="l">
              <a:lnSpc>
                <a:spcPct val="100000"/>
              </a:lnSpc>
              <a:spcBef>
                <a:spcPts val="250"/>
              </a:spcBef>
              <a:spcAft>
                <a:spcPts val="0"/>
              </a:spcAft>
              <a:buSzPts val="1235"/>
              <a:buFont typeface="Constantia"/>
              <a:buNone/>
              <a:defRPr sz="1300"/>
            </a:lvl1pPr>
            <a:lvl2pPr marL="914400" lvl="1" indent="-293369" algn="l">
              <a:lnSpc>
                <a:spcPct val="100000"/>
              </a:lnSpc>
              <a:spcBef>
                <a:spcPts val="240"/>
              </a:spcBef>
              <a:spcAft>
                <a:spcPts val="0"/>
              </a:spcAft>
              <a:buSzPts val="1020"/>
              <a:buChar char="⚫"/>
              <a:defRPr sz="1200"/>
            </a:lvl2pPr>
            <a:lvl3pPr marL="1371600" lvl="2" indent="-273050" algn="l">
              <a:lnSpc>
                <a:spcPct val="100000"/>
              </a:lnSpc>
              <a:spcBef>
                <a:spcPts val="200"/>
              </a:spcBef>
              <a:spcAft>
                <a:spcPts val="0"/>
              </a:spcAft>
              <a:buSzPts val="700"/>
              <a:buChar char="⚫"/>
              <a:defRPr sz="1000"/>
            </a:lvl3pPr>
            <a:lvl4pPr marL="1828800" lvl="3" indent="-265747" algn="l">
              <a:lnSpc>
                <a:spcPct val="100000"/>
              </a:lnSpc>
              <a:spcBef>
                <a:spcPts val="180"/>
              </a:spcBef>
              <a:spcAft>
                <a:spcPts val="0"/>
              </a:spcAft>
              <a:buSzPts val="585"/>
              <a:buChar char="⚫"/>
              <a:defRPr sz="900"/>
            </a:lvl4pPr>
            <a:lvl5pPr marL="2286000" lvl="4" indent="-265747" algn="l">
              <a:lnSpc>
                <a:spcPct val="100000"/>
              </a:lnSpc>
              <a:spcBef>
                <a:spcPts val="180"/>
              </a:spcBef>
              <a:spcAft>
                <a:spcPts val="0"/>
              </a:spcAft>
              <a:buSzPts val="585"/>
              <a:buChar char="⚫"/>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0" name="Google Shape;80;p1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8077200" y="4767263"/>
            <a:ext cx="6096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a:spLocks noGrp="1"/>
          </p:cNvSpPr>
          <p:nvPr>
            <p:ph type="pic" idx="2"/>
          </p:nvPr>
        </p:nvSpPr>
        <p:spPr>
          <a:xfrm rot="420000">
            <a:off x="3485793" y="899638"/>
            <a:ext cx="4617720" cy="2948940"/>
          </a:xfrm>
          <a:prstGeom prst="rect">
            <a:avLst/>
          </a:prstGeom>
          <a:solidFill>
            <a:schemeClr val="lt2"/>
          </a:solidFill>
          <a:ln w="9525" cap="rnd" cmpd="sng">
            <a:solidFill>
              <a:srgbClr val="C0C0C0"/>
            </a:solidFill>
            <a:prstDash val="solid"/>
            <a:round/>
            <a:headEnd type="none" w="sm" len="sm"/>
            <a:tailEnd type="none" w="sm" len="sm"/>
          </a:ln>
        </p:spPr>
      </p:sp>
      <p:sp>
        <p:nvSpPr>
          <p:cNvPr id="84" name="Google Shape;84;p15"/>
          <p:cNvSpPr/>
          <p:nvPr/>
        </p:nvSpPr>
        <p:spPr>
          <a:xfrm rot="10800000" flipH="1">
            <a:off x="-9525" y="4362450"/>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8F3100">
                  <a:alpha val="44313"/>
                </a:srgbClr>
              </a:gs>
              <a:gs pos="100000">
                <a:srgbClr val="FF6100">
                  <a:alpha val="54509"/>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85" name="Google Shape;85;p15"/>
          <p:cNvSpPr/>
          <p:nvPr/>
        </p:nvSpPr>
        <p:spPr>
          <a:xfrm rot="10800000" flipH="1">
            <a:off x="4381500" y="4664869"/>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D55100">
                  <a:alpha val="29411"/>
                </a:srgbClr>
              </a:gs>
              <a:gs pos="80000">
                <a:srgbClr val="B93700">
                  <a:alpha val="44313"/>
                </a:srgbClr>
              </a:gs>
              <a:gs pos="100000">
                <a:srgbClr val="B93700">
                  <a:alpha val="4431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2926080" y="-1017270"/>
            <a:ext cx="3291840" cy="82296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1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5703689" y="1611512"/>
            <a:ext cx="3908822" cy="20574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512689" y="-369688"/>
            <a:ext cx="3908822" cy="60198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5" name="Google Shape;95;p17"/>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9"/>
        <p:cNvGrpSpPr/>
        <p:nvPr/>
      </p:nvGrpSpPr>
      <p:grpSpPr>
        <a:xfrm>
          <a:off x="0" y="0"/>
          <a:ext cx="0" cy="0"/>
          <a:chOff x="0" y="0"/>
          <a:chExt cx="0" cy="0"/>
        </a:xfrm>
      </p:grpSpPr>
      <p:sp>
        <p:nvSpPr>
          <p:cNvPr id="260" name="Google Shape;260;p44"/>
          <p:cNvSpPr txBox="1">
            <a:spLocks noGrp="1"/>
          </p:cNvSpPr>
          <p:nvPr>
            <p:ph type="ctrTitle"/>
          </p:nvPr>
        </p:nvSpPr>
        <p:spPr>
          <a:xfrm>
            <a:off x="685800" y="1598613"/>
            <a:ext cx="7772400" cy="11017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4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62" name="Google Shape;262;p4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4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p4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5"/>
        <p:cNvGrpSpPr/>
        <p:nvPr/>
      </p:nvGrpSpPr>
      <p:grpSpPr>
        <a:xfrm>
          <a:off x="0" y="0"/>
          <a:ext cx="0" cy="0"/>
          <a:chOff x="0" y="0"/>
          <a:chExt cx="0" cy="0"/>
        </a:xfrm>
      </p:grpSpPr>
      <p:sp>
        <p:nvSpPr>
          <p:cNvPr id="266" name="Google Shape;266;p45"/>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45"/>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8" name="Google Shape;268;p45"/>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45"/>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p45"/>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722313" y="3305175"/>
            <a:ext cx="7772400" cy="102235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46"/>
          <p:cNvSpPr txBox="1">
            <a:spLocks noGrp="1"/>
          </p:cNvSpPr>
          <p:nvPr>
            <p:ph type="body" idx="1"/>
          </p:nvPr>
        </p:nvSpPr>
        <p:spPr>
          <a:xfrm>
            <a:off x="722313" y="2179638"/>
            <a:ext cx="7772400" cy="11255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74" name="Google Shape;274;p46"/>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p46"/>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6" name="Google Shape;276;p46"/>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47"/>
          <p:cNvSpPr txBox="1">
            <a:spLocks noGrp="1"/>
          </p:cNvSpPr>
          <p:nvPr>
            <p:ph type="body" idx="1"/>
          </p:nvPr>
        </p:nvSpPr>
        <p:spPr>
          <a:xfrm>
            <a:off x="457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0" name="Google Shape;280;p47"/>
          <p:cNvSpPr txBox="1">
            <a:spLocks noGrp="1"/>
          </p:cNvSpPr>
          <p:nvPr>
            <p:ph type="body" idx="2"/>
          </p:nvPr>
        </p:nvSpPr>
        <p:spPr>
          <a:xfrm>
            <a:off x="4648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1" name="Google Shape;281;p47"/>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47"/>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47"/>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4"/>
        <p:cNvGrpSpPr/>
        <p:nvPr/>
      </p:nvGrpSpPr>
      <p:grpSpPr>
        <a:xfrm>
          <a:off x="0" y="0"/>
          <a:ext cx="0" cy="0"/>
          <a:chOff x="0" y="0"/>
          <a:chExt cx="0" cy="0"/>
        </a:xfrm>
      </p:grpSpPr>
      <p:sp>
        <p:nvSpPr>
          <p:cNvPr id="285" name="Google Shape;285;p48"/>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48"/>
          <p:cNvSpPr txBox="1">
            <a:spLocks noGrp="1"/>
          </p:cNvSpPr>
          <p:nvPr>
            <p:ph type="body" idx="1"/>
          </p:nvPr>
        </p:nvSpPr>
        <p:spPr>
          <a:xfrm>
            <a:off x="457200" y="1150938"/>
            <a:ext cx="4040188"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7" name="Google Shape;287;p48"/>
          <p:cNvSpPr txBox="1">
            <a:spLocks noGrp="1"/>
          </p:cNvSpPr>
          <p:nvPr>
            <p:ph type="body" idx="2"/>
          </p:nvPr>
        </p:nvSpPr>
        <p:spPr>
          <a:xfrm>
            <a:off x="457200" y="1631950"/>
            <a:ext cx="4040188"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8" name="Google Shape;288;p48"/>
          <p:cNvSpPr txBox="1">
            <a:spLocks noGrp="1"/>
          </p:cNvSpPr>
          <p:nvPr>
            <p:ph type="body" idx="3"/>
          </p:nvPr>
        </p:nvSpPr>
        <p:spPr>
          <a:xfrm>
            <a:off x="4645025" y="1150938"/>
            <a:ext cx="4041775"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9" name="Google Shape;289;p48"/>
          <p:cNvSpPr txBox="1">
            <a:spLocks noGrp="1"/>
          </p:cNvSpPr>
          <p:nvPr>
            <p:ph type="body" idx="4"/>
          </p:nvPr>
        </p:nvSpPr>
        <p:spPr>
          <a:xfrm>
            <a:off x="4645025" y="1631950"/>
            <a:ext cx="4041775"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90" name="Google Shape;290;p48"/>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p48"/>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48"/>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3"/>
        <p:cNvGrpSpPr/>
        <p:nvPr/>
      </p:nvGrpSpPr>
      <p:grpSpPr>
        <a:xfrm>
          <a:off x="0" y="0"/>
          <a:ext cx="0" cy="0"/>
          <a:chOff x="0" y="0"/>
          <a:chExt cx="0" cy="0"/>
        </a:xfrm>
      </p:grpSpPr>
      <p:sp>
        <p:nvSpPr>
          <p:cNvPr id="294" name="Google Shape;294;p49"/>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p49"/>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p49"/>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p49"/>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8"/>
        <p:cNvGrpSpPr/>
        <p:nvPr/>
      </p:nvGrpSpPr>
      <p:grpSpPr>
        <a:xfrm>
          <a:off x="0" y="0"/>
          <a:ext cx="0" cy="0"/>
          <a:chOff x="0" y="0"/>
          <a:chExt cx="0" cy="0"/>
        </a:xfrm>
      </p:grpSpPr>
      <p:sp>
        <p:nvSpPr>
          <p:cNvPr id="299" name="Google Shape;299;p50"/>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0" name="Google Shape;300;p50"/>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5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p:cSld name="new">
    <p:spTree>
      <p:nvGrpSpPr>
        <p:cNvPr id="1" name="Shape 29"/>
        <p:cNvGrpSpPr/>
        <p:nvPr/>
      </p:nvGrpSpPr>
      <p:grpSpPr>
        <a:xfrm>
          <a:off x="0" y="0"/>
          <a:ext cx="0" cy="0"/>
          <a:chOff x="0" y="0"/>
          <a:chExt cx="0" cy="0"/>
        </a:xfrm>
      </p:grpSpPr>
      <p:sp>
        <p:nvSpPr>
          <p:cNvPr id="30" name="Google Shape;30;p7"/>
          <p:cNvSpPr txBox="1">
            <a:spLocks noGrp="1"/>
          </p:cNvSpPr>
          <p:nvPr>
            <p:ph type="ctrTitle"/>
          </p:nvPr>
        </p:nvSpPr>
        <p:spPr>
          <a:xfrm>
            <a:off x="533400" y="1028700"/>
            <a:ext cx="7851648" cy="1371600"/>
          </a:xfrm>
          <a:prstGeom prst="rect">
            <a:avLst/>
          </a:prstGeom>
          <a:noFill/>
          <a:ln>
            <a:noFill/>
          </a:ln>
        </p:spPr>
        <p:txBody>
          <a:bodyPr spcFirstLastPara="1" wrap="square" lIns="0" tIns="0" rIns="18275" bIns="0" anchor="b" anchorCtr="0">
            <a:normAutofit/>
          </a:bodyPr>
          <a:lstStyle>
            <a:lvl1pPr lvl="0" algn="r">
              <a:lnSpc>
                <a:spcPct val="100000"/>
              </a:lnSpc>
              <a:spcBef>
                <a:spcPts val="0"/>
              </a:spcBef>
              <a:spcAft>
                <a:spcPts val="0"/>
              </a:spcAft>
              <a:buClr>
                <a:srgbClr val="FF8349"/>
              </a:buClr>
              <a:buSzPts val="5600"/>
              <a:buFont typeface="Constantia"/>
              <a:buNone/>
              <a:defRPr sz="5600" b="1">
                <a:solidFill>
                  <a:srgbClr val="FF8349"/>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7"/>
          <p:cNvSpPr txBox="1">
            <a:spLocks noGrp="1"/>
          </p:cNvSpPr>
          <p:nvPr>
            <p:ph type="subTitle" idx="1"/>
          </p:nvPr>
        </p:nvSpPr>
        <p:spPr>
          <a:xfrm>
            <a:off x="533400" y="2421402"/>
            <a:ext cx="7854696" cy="1314450"/>
          </a:xfrm>
          <a:prstGeom prst="rect">
            <a:avLst/>
          </a:prstGeom>
          <a:noFill/>
          <a:ln>
            <a:noFill/>
          </a:ln>
        </p:spPr>
        <p:txBody>
          <a:bodyPr spcFirstLastPara="1" wrap="square" lIns="0" tIns="45700" rIns="18275" bIns="45700" anchor="t" anchorCtr="0">
            <a:normAutofit/>
          </a:bodyPr>
          <a:lstStyle>
            <a:lvl1pPr marR="45720" lvl="0" algn="r">
              <a:lnSpc>
                <a:spcPct val="100000"/>
              </a:lnSpc>
              <a:spcBef>
                <a:spcPts val="520"/>
              </a:spcBef>
              <a:spcAft>
                <a:spcPts val="0"/>
              </a:spcAft>
              <a:buSzPts val="2470"/>
              <a:buNone/>
              <a:defRPr>
                <a:solidFill>
                  <a:schemeClr val="dk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lnSpc>
                <a:spcPct val="100000"/>
              </a:lnSpc>
              <a:spcBef>
                <a:spcPts val="360"/>
              </a:spcBef>
              <a:spcAft>
                <a:spcPts val="0"/>
              </a:spcAft>
              <a:buSzPts val="1440"/>
              <a:buNone/>
              <a:defRPr/>
            </a:lvl6pPr>
            <a:lvl7pPr lvl="6" algn="ctr">
              <a:lnSpc>
                <a:spcPct val="100000"/>
              </a:lnSpc>
              <a:spcBef>
                <a:spcPts val="360"/>
              </a:spcBef>
              <a:spcAft>
                <a:spcPts val="0"/>
              </a:spcAft>
              <a:buSzPts val="144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02"/>
        <p:cNvGrpSpPr/>
        <p:nvPr/>
      </p:nvGrpSpPr>
      <p:grpSpPr>
        <a:xfrm>
          <a:off x="0" y="0"/>
          <a:ext cx="0" cy="0"/>
          <a:chOff x="0" y="0"/>
          <a:chExt cx="0" cy="0"/>
        </a:xfrm>
      </p:grpSpPr>
      <p:sp>
        <p:nvSpPr>
          <p:cNvPr id="303" name="Google Shape;303;p51"/>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51"/>
          <p:cNvSpPr txBox="1">
            <a:spLocks noGrp="1"/>
          </p:cNvSpPr>
          <p:nvPr>
            <p:ph type="body" idx="1"/>
          </p:nvPr>
        </p:nvSpPr>
        <p:spPr>
          <a:xfrm>
            <a:off x="3575050" y="204788"/>
            <a:ext cx="5111750" cy="4389437"/>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305" name="Google Shape;305;p51"/>
          <p:cNvSpPr txBox="1">
            <a:spLocks noGrp="1"/>
          </p:cNvSpPr>
          <p:nvPr>
            <p:ph type="body" idx="2"/>
          </p:nvPr>
        </p:nvSpPr>
        <p:spPr>
          <a:xfrm>
            <a:off x="457200" y="1076325"/>
            <a:ext cx="3008313" cy="3517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06" name="Google Shape;306;p51"/>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p51"/>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51"/>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9"/>
        <p:cNvGrpSpPr/>
        <p:nvPr/>
      </p:nvGrpSpPr>
      <p:grpSpPr>
        <a:xfrm>
          <a:off x="0" y="0"/>
          <a:ext cx="0" cy="0"/>
          <a:chOff x="0" y="0"/>
          <a:chExt cx="0" cy="0"/>
        </a:xfrm>
      </p:grpSpPr>
      <p:sp>
        <p:nvSpPr>
          <p:cNvPr id="310" name="Google Shape;310;p52"/>
          <p:cNvSpPr txBox="1">
            <a:spLocks noGrp="1"/>
          </p:cNvSpPr>
          <p:nvPr>
            <p:ph type="title"/>
          </p:nvPr>
        </p:nvSpPr>
        <p:spPr>
          <a:xfrm>
            <a:off x="1792288" y="3600450"/>
            <a:ext cx="5486400" cy="4254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1" name="Google Shape;311;p52"/>
          <p:cNvSpPr>
            <a:spLocks noGrp="1"/>
          </p:cNvSpPr>
          <p:nvPr>
            <p:ph type="pic" idx="2"/>
          </p:nvPr>
        </p:nvSpPr>
        <p:spPr>
          <a:xfrm>
            <a:off x="1792288" y="460375"/>
            <a:ext cx="5486400" cy="3086100"/>
          </a:xfrm>
          <a:prstGeom prst="rect">
            <a:avLst/>
          </a:prstGeom>
          <a:noFill/>
          <a:ln>
            <a:noFill/>
          </a:ln>
        </p:spPr>
      </p:sp>
      <p:sp>
        <p:nvSpPr>
          <p:cNvPr id="312" name="Google Shape;312;p52"/>
          <p:cNvSpPr txBox="1">
            <a:spLocks noGrp="1"/>
          </p:cNvSpPr>
          <p:nvPr>
            <p:ph type="body" idx="1"/>
          </p:nvPr>
        </p:nvSpPr>
        <p:spPr>
          <a:xfrm>
            <a:off x="1792288" y="4025900"/>
            <a:ext cx="5486400" cy="60325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13" name="Google Shape;313;p52"/>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52"/>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p5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6"/>
        <p:cNvGrpSpPr/>
        <p:nvPr/>
      </p:nvGrpSpPr>
      <p:grpSpPr>
        <a:xfrm>
          <a:off x="0" y="0"/>
          <a:ext cx="0" cy="0"/>
          <a:chOff x="0" y="0"/>
          <a:chExt cx="0" cy="0"/>
        </a:xfrm>
      </p:grpSpPr>
      <p:sp>
        <p:nvSpPr>
          <p:cNvPr id="317" name="Google Shape;317;p5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8" name="Google Shape;318;p53"/>
          <p:cNvSpPr txBox="1">
            <a:spLocks noGrp="1"/>
          </p:cNvSpPr>
          <p:nvPr>
            <p:ph type="body" idx="1"/>
          </p:nvPr>
        </p:nvSpPr>
        <p:spPr>
          <a:xfrm rot="5400000">
            <a:off x="2874963" y="-1217612"/>
            <a:ext cx="3394075"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9" name="Google Shape;319;p5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0" name="Google Shape;320;p5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1" name="Google Shape;321;p5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22"/>
        <p:cNvGrpSpPr/>
        <p:nvPr/>
      </p:nvGrpSpPr>
      <p:grpSpPr>
        <a:xfrm>
          <a:off x="0" y="0"/>
          <a:ext cx="0" cy="0"/>
          <a:chOff x="0" y="0"/>
          <a:chExt cx="0" cy="0"/>
        </a:xfrm>
      </p:grpSpPr>
      <p:sp>
        <p:nvSpPr>
          <p:cNvPr id="323" name="Google Shape;323;p54"/>
          <p:cNvSpPr txBox="1">
            <a:spLocks noGrp="1"/>
          </p:cNvSpPr>
          <p:nvPr>
            <p:ph type="title"/>
          </p:nvPr>
        </p:nvSpPr>
        <p:spPr>
          <a:xfrm rot="5400000">
            <a:off x="5464175" y="1371600"/>
            <a:ext cx="438785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4" name="Google Shape;324;p54"/>
          <p:cNvSpPr txBox="1">
            <a:spLocks noGrp="1"/>
          </p:cNvSpPr>
          <p:nvPr>
            <p:ph type="body" idx="1"/>
          </p:nvPr>
        </p:nvSpPr>
        <p:spPr>
          <a:xfrm rot="5400000">
            <a:off x="1273175" y="-609600"/>
            <a:ext cx="438785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5" name="Google Shape;325;p5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6" name="Google Shape;326;p5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p5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530352" y="987552"/>
            <a:ext cx="7772400" cy="102184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B77EE4"/>
              </a:buClr>
              <a:buSzPts val="5600"/>
              <a:buFont typeface="Constantia"/>
              <a:buNone/>
              <a:defRPr sz="5600" b="1" cap="none">
                <a:solidFill>
                  <a:srgbClr val="B77EE4"/>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530352" y="2028498"/>
            <a:ext cx="7772400" cy="1132284"/>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440"/>
              </a:spcBef>
              <a:spcAft>
                <a:spcPts val="0"/>
              </a:spcAft>
              <a:buSzPts val="2090"/>
              <a:buNone/>
              <a:defRPr sz="2200">
                <a:solidFill>
                  <a:schemeClr val="dk1"/>
                </a:solidFill>
              </a:defRPr>
            </a:lvl1pPr>
            <a:lvl2pPr marL="914400" lvl="1" indent="-228600" algn="l">
              <a:lnSpc>
                <a:spcPct val="100000"/>
              </a:lnSpc>
              <a:spcBef>
                <a:spcPts val="360"/>
              </a:spcBef>
              <a:spcAft>
                <a:spcPts val="0"/>
              </a:spcAft>
              <a:buSzPts val="1530"/>
              <a:buNone/>
              <a:defRPr sz="1800">
                <a:solidFill>
                  <a:srgbClr val="A38CBD"/>
                </a:solidFill>
              </a:defRPr>
            </a:lvl2pPr>
            <a:lvl3pPr marL="1371600" lvl="2" indent="-228600" algn="l">
              <a:lnSpc>
                <a:spcPct val="100000"/>
              </a:lnSpc>
              <a:spcBef>
                <a:spcPts val="320"/>
              </a:spcBef>
              <a:spcAft>
                <a:spcPts val="0"/>
              </a:spcAft>
              <a:buSzPts val="1120"/>
              <a:buNone/>
              <a:defRPr sz="1600">
                <a:solidFill>
                  <a:srgbClr val="A38CBD"/>
                </a:solidFill>
              </a:defRPr>
            </a:lvl3pPr>
            <a:lvl4pPr marL="1828800" lvl="3" indent="-228600" algn="l">
              <a:lnSpc>
                <a:spcPct val="100000"/>
              </a:lnSpc>
              <a:spcBef>
                <a:spcPts val="280"/>
              </a:spcBef>
              <a:spcAft>
                <a:spcPts val="0"/>
              </a:spcAft>
              <a:buSzPts val="910"/>
              <a:buNone/>
              <a:defRPr sz="1400">
                <a:solidFill>
                  <a:srgbClr val="A38CBD"/>
                </a:solidFill>
              </a:defRPr>
            </a:lvl4pPr>
            <a:lvl5pPr marL="2286000" lvl="4" indent="-228600" algn="l">
              <a:lnSpc>
                <a:spcPct val="100000"/>
              </a:lnSpc>
              <a:spcBef>
                <a:spcPts val="280"/>
              </a:spcBef>
              <a:spcAft>
                <a:spcPts val="0"/>
              </a:spcAft>
              <a:buSzPts val="910"/>
              <a:buNone/>
              <a:defRPr sz="1400">
                <a:solidFill>
                  <a:srgbClr val="A38CBD"/>
                </a:solidFill>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0" name="Google Shape;40;p9"/>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6" name="Google Shape;46;p10"/>
          <p:cNvSpPr txBox="1">
            <a:spLocks noGrp="1"/>
          </p:cNvSpPr>
          <p:nvPr>
            <p:ph type="body" idx="2"/>
          </p:nvPr>
        </p:nvSpPr>
        <p:spPr>
          <a:xfrm>
            <a:off x="4648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10"/>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391436"/>
            <a:ext cx="4040188" cy="494514"/>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3" name="Google Shape;53;p11"/>
          <p:cNvSpPr txBox="1">
            <a:spLocks noGrp="1"/>
          </p:cNvSpPr>
          <p:nvPr>
            <p:ph type="body" idx="2"/>
          </p:nvPr>
        </p:nvSpPr>
        <p:spPr>
          <a:xfrm>
            <a:off x="4645026" y="1394818"/>
            <a:ext cx="4041775" cy="491132"/>
          </a:xfrm>
          <a:prstGeom prst="rect">
            <a:avLst/>
          </a:prstGeom>
          <a:noFill/>
          <a:ln>
            <a:noFill/>
          </a:ln>
        </p:spPr>
        <p:txBody>
          <a:bodyPr spcFirstLastPara="1" wrap="square" lIns="45700" tIns="0" rIns="45700" bIns="0" anchor="ctr" anchorCtr="0">
            <a:norm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11"/>
          <p:cNvSpPr txBox="1">
            <a:spLocks noGrp="1"/>
          </p:cNvSpPr>
          <p:nvPr>
            <p:ph type="body" idx="3"/>
          </p:nvPr>
        </p:nvSpPr>
        <p:spPr>
          <a:xfrm>
            <a:off x="457200" y="1885950"/>
            <a:ext cx="4040188"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11"/>
          <p:cNvSpPr txBox="1">
            <a:spLocks noGrp="1"/>
          </p:cNvSpPr>
          <p:nvPr>
            <p:ph type="body" idx="4"/>
          </p:nvPr>
        </p:nvSpPr>
        <p:spPr>
          <a:xfrm>
            <a:off x="4645026" y="1885950"/>
            <a:ext cx="4041775"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11"/>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57200" y="528066"/>
            <a:ext cx="83058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sz="50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385764"/>
            <a:ext cx="2743200" cy="871538"/>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onstantia"/>
              <a:buNone/>
              <a:defRPr sz="26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685800" y="1257300"/>
            <a:ext cx="2743200" cy="3429000"/>
          </a:xfrm>
          <a:prstGeom prst="rect">
            <a:avLst/>
          </a:prstGeom>
          <a:noFill/>
          <a:ln>
            <a:noFill/>
          </a:ln>
        </p:spPr>
        <p:txBody>
          <a:bodyPr spcFirstLastPara="1" wrap="square" lIns="18275" tIns="45700" rIns="18275" bIns="45700" anchor="t" anchorCtr="0">
            <a:norm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14"/>
          <p:cNvSpPr txBox="1">
            <a:spLocks noGrp="1"/>
          </p:cNvSpPr>
          <p:nvPr>
            <p:ph type="body" idx="2"/>
          </p:nvPr>
        </p:nvSpPr>
        <p:spPr>
          <a:xfrm>
            <a:off x="3575050" y="1257300"/>
            <a:ext cx="5111750" cy="3429000"/>
          </a:xfrm>
          <a:prstGeom prst="rect">
            <a:avLst/>
          </a:prstGeom>
          <a:noFill/>
          <a:ln>
            <a:noFill/>
          </a:ln>
        </p:spPr>
        <p:txBody>
          <a:bodyPr spcFirstLastPara="1" wrap="square" lIns="91425" tIns="0" rIns="91425" bIns="45700" anchor="t" anchorCtr="0">
            <a:norm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2" name="Google Shape;72;p14"/>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9525" y="-5358"/>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1" name="Google Shape;11;p5"/>
          <p:cNvSpPr/>
          <p:nvPr/>
        </p:nvSpPr>
        <p:spPr>
          <a:xfrm>
            <a:off x="4381500" y="-5357"/>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2" name="Google Shape;12;p5"/>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marR="0" lvl="0" algn="l" rtl="0">
              <a:lnSpc>
                <a:spcPct val="100000"/>
              </a:lnSpc>
              <a:spcBef>
                <a:spcPts val="0"/>
              </a:spcBef>
              <a:spcAft>
                <a:spcPts val="0"/>
              </a:spcAft>
              <a:buClr>
                <a:schemeClr val="dk2"/>
              </a:buClr>
              <a:buSzPts val="5000"/>
              <a:buFont typeface="Constantia"/>
              <a:buNone/>
              <a:defRPr sz="5000" b="0" i="0" u="none" strike="noStrike" cap="none">
                <a:solidFill>
                  <a:schemeClr val="dk2"/>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marR="0" lvl="0" indent="-385445" algn="l" rtl="0">
              <a:lnSpc>
                <a:spcPct val="100000"/>
              </a:lnSpc>
              <a:spcBef>
                <a:spcPts val="520"/>
              </a:spcBef>
              <a:spcAft>
                <a:spcPts val="0"/>
              </a:spcAft>
              <a:buClr>
                <a:schemeClr val="accent3"/>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chemeClr val="accent3"/>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chemeClr val="accent4"/>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lnSpc>
                <a:spcPct val="100000"/>
              </a:lnSpc>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lnSpc>
                <a:spcPct val="100000"/>
              </a:lnSpc>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lnSpc>
                <a:spcPct val="100000"/>
              </a:lnSpc>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lnSpc>
                <a:spcPct val="100000"/>
              </a:lnSpc>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14" name="Google Shape;14;p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5" name="Google Shape;15;p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6" name="Google Shape;16;p5"/>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grpSp>
        <p:nvGrpSpPr>
          <p:cNvPr id="17" name="Google Shape;17;p5"/>
          <p:cNvGrpSpPr/>
          <p:nvPr/>
        </p:nvGrpSpPr>
        <p:grpSpPr>
          <a:xfrm>
            <a:off x="-29294" y="-12085"/>
            <a:ext cx="9198255" cy="814700"/>
            <a:chOff x="-29322" y="-1971"/>
            <a:chExt cx="9198255" cy="1086266"/>
          </a:xfrm>
        </p:grpSpPr>
        <p:sp>
          <p:nvSpPr>
            <p:cNvPr id="18" name="Google Shape;18;p5"/>
            <p:cNvSpPr/>
            <p:nvPr/>
          </p:nvSpPr>
          <p:spPr>
            <a:xfrm rot="-164308">
              <a:off x="-19045" y="216550"/>
              <a:ext cx="9163050" cy="649224"/>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775" cap="flat" cmpd="sng">
              <a:solidFill>
                <a:srgbClr val="DF65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9" name="Google Shape;19;p5"/>
            <p:cNvSpPr/>
            <p:nvPr/>
          </p:nvSpPr>
          <p:spPr>
            <a:xfrm rot="-164308">
              <a:off x="-14309" y="290003"/>
              <a:ext cx="9175812" cy="530352"/>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sp>
        <p:nvSpPr>
          <p:cNvPr id="20" name="Google Shape;20;p5"/>
          <p:cNvSpPr/>
          <p:nvPr/>
        </p:nvSpPr>
        <p:spPr>
          <a:xfrm>
            <a:off x="0" y="4497169"/>
            <a:ext cx="9144000" cy="646331"/>
          </a:xfrm>
          <a:prstGeom prst="rect">
            <a:avLst/>
          </a:pr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E1A5A"/>
                </a:solidFill>
                <a:latin typeface="Times New Roman"/>
                <a:ea typeface="Times New Roman"/>
                <a:cs typeface="Times New Roman"/>
                <a:sym typeface="Times New Roman"/>
              </a:rPr>
              <a:t>                                  </a:t>
            </a:r>
            <a:r>
              <a:rPr lang="en-US" sz="1000" b="1" i="0" u="none" strike="noStrike" cap="none">
                <a:solidFill>
                  <a:schemeClr val="lt1"/>
                </a:solidFill>
                <a:latin typeface="Times New Roman"/>
                <a:ea typeface="Times New Roman"/>
                <a:cs typeface="Times New Roman"/>
                <a:sym typeface="Times New Roman"/>
              </a:rPr>
              <a:t>Excelssior Education Society’s </a:t>
            </a:r>
            <a:endParaRPr sz="11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Times New Roman"/>
                <a:ea typeface="Times New Roman"/>
                <a:cs typeface="Times New Roman"/>
                <a:sym typeface="Times New Roman"/>
              </a:rPr>
              <a:t>       </a:t>
            </a:r>
            <a:r>
              <a:rPr lang="en-US" sz="1100" b="1" i="0" u="none" strike="noStrike" cap="none">
                <a:solidFill>
                  <a:schemeClr val="lt1"/>
                </a:solidFill>
                <a:latin typeface="Times New Roman"/>
                <a:ea typeface="Times New Roman"/>
                <a:cs typeface="Times New Roman"/>
                <a:sym typeface="Times New Roman"/>
              </a:rPr>
              <a:t>K.C.  COLLEGE  OF  ENGINEERING  &amp;  MANAGEMENT STUDIES &amp; RESEARCH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Times New Roman"/>
                <a:ea typeface="Times New Roman"/>
                <a:cs typeface="Times New Roman"/>
                <a:sym typeface="Times New Roman"/>
              </a:rPr>
              <a:t>                                      (Affiliated to the University of Mumbai)</a:t>
            </a:r>
            <a:endParaRPr sz="1400" b="0" i="0" u="none" strike="noStrike" cap="none">
              <a:solidFill>
                <a:srgbClr val="000000"/>
              </a:solidFill>
              <a:latin typeface="Arial"/>
              <a:ea typeface="Arial"/>
              <a:cs typeface="Arial"/>
              <a:sym typeface="Arial"/>
            </a:endParaRPr>
          </a:p>
        </p:txBody>
      </p:sp>
      <p:sp>
        <p:nvSpPr>
          <p:cNvPr id="21" name="Google Shape;21;p5"/>
          <p:cNvSpPr/>
          <p:nvPr/>
        </p:nvSpPr>
        <p:spPr>
          <a:xfrm>
            <a:off x="6096000" y="4476750"/>
            <a:ext cx="3048000" cy="685800"/>
          </a:xfrm>
          <a:prstGeom prst="triangle">
            <a:avLst>
              <a:gd name="adj" fmla="val 100000"/>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pic>
        <p:nvPicPr>
          <p:cNvPr id="22" name="Google Shape;22;p5" descr="college_logo.jpg"/>
          <p:cNvPicPr preferRelativeResize="0"/>
          <p:nvPr/>
        </p:nvPicPr>
        <p:blipFill rotWithShape="1">
          <a:blip r:embed="rId14">
            <a:alphaModFix/>
          </a:blip>
          <a:srcRect/>
          <a:stretch/>
        </p:blipFill>
        <p:spPr>
          <a:xfrm>
            <a:off x="8216630" y="4400550"/>
            <a:ext cx="927370" cy="8382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5" name="Google Shape;255;p43"/>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6" name="Google Shape;256;p4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7" name="Google Shape;257;p4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8" name="Google Shape;258;p4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ChampionSamay1644/Sem_4_Mini_Projec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a:spLocks noGrp="1"/>
          </p:cNvSpPr>
          <p:nvPr>
            <p:ph type="title"/>
          </p:nvPr>
        </p:nvSpPr>
        <p:spPr>
          <a:xfrm>
            <a:off x="428596" y="428610"/>
            <a:ext cx="8229600" cy="1928826"/>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1800"/>
              <a:buFont typeface="Times New Roman"/>
              <a:buNone/>
            </a:pPr>
            <a:r>
              <a:rPr lang="en-US" sz="1800" dirty="0">
                <a:latin typeface="Times New Roman"/>
                <a:ea typeface="Times New Roman"/>
                <a:cs typeface="Times New Roman"/>
                <a:sym typeface="Times New Roman"/>
              </a:rPr>
              <a:t>EXCELSSIOR EDUCATION SOCIETY’S </a:t>
            </a:r>
            <a:br>
              <a:rPr lang="en-US" sz="4400" dirty="0"/>
            </a:br>
            <a:r>
              <a:rPr lang="en-US" sz="2800" dirty="0"/>
              <a:t>K. C. COLLEGE OF ENGINEERING AND MANAGEMENT STUDIES AND RESEARCH</a:t>
            </a:r>
            <a:br>
              <a:rPr lang="en-US" sz="4400" dirty="0"/>
            </a:br>
            <a:r>
              <a:rPr lang="en-US" sz="1600" dirty="0">
                <a:latin typeface="Times New Roman"/>
                <a:ea typeface="Times New Roman"/>
                <a:cs typeface="Times New Roman"/>
                <a:sym typeface="Times New Roman"/>
              </a:rPr>
              <a:t>(Affiliated to the University of Mumbai)</a:t>
            </a:r>
            <a:br>
              <a:rPr lang="en-US" sz="1600" dirty="0">
                <a:latin typeface="Times New Roman"/>
                <a:ea typeface="Times New Roman"/>
                <a:cs typeface="Times New Roman"/>
                <a:sym typeface="Times New Roman"/>
              </a:rPr>
            </a:br>
            <a:r>
              <a:rPr lang="en-US" sz="1600" dirty="0" err="1">
                <a:latin typeface="Times New Roman"/>
                <a:ea typeface="Times New Roman"/>
                <a:cs typeface="Times New Roman"/>
                <a:sym typeface="Times New Roman"/>
              </a:rPr>
              <a:t>Mith</a:t>
            </a:r>
            <a:r>
              <a:rPr lang="en-US" sz="1600" dirty="0">
                <a:latin typeface="Times New Roman"/>
                <a:ea typeface="Times New Roman"/>
                <a:cs typeface="Times New Roman"/>
                <a:sym typeface="Times New Roman"/>
              </a:rPr>
              <a:t> Bunder Road, Near Hume Pipe, Kopri, Thane(E)-400603</a:t>
            </a:r>
            <a:endParaRPr sz="4400" dirty="0">
              <a:latin typeface="Times New Roman"/>
              <a:ea typeface="Times New Roman"/>
              <a:cs typeface="Times New Roman"/>
              <a:sym typeface="Times New Roman"/>
            </a:endParaRPr>
          </a:p>
        </p:txBody>
      </p:sp>
      <p:pic>
        <p:nvPicPr>
          <p:cNvPr id="333" name="Google Shape;333;p1" descr="https://encrypted-tbn0.gstatic.com/images?q=tbn:ANd9GcTcpmXAV9L1EGCOPw5DbK86H0UXEjvRhomPS4wEb3LzgpCrME8sSQ"/>
          <p:cNvPicPr preferRelativeResize="0">
            <a:picLocks noGrp="1"/>
          </p:cNvPicPr>
          <p:nvPr>
            <p:ph type="body" idx="1"/>
          </p:nvPr>
        </p:nvPicPr>
        <p:blipFill rotWithShape="1">
          <a:blip r:embed="rId3">
            <a:alphaModFix/>
          </a:blip>
          <a:srcRect/>
          <a:stretch/>
        </p:blipFill>
        <p:spPr>
          <a:xfrm>
            <a:off x="1142976" y="3677094"/>
            <a:ext cx="1500198" cy="792045"/>
          </a:xfrm>
          <a:prstGeom prst="rect">
            <a:avLst/>
          </a:prstGeom>
          <a:noFill/>
          <a:ln>
            <a:noFill/>
          </a:ln>
        </p:spPr>
      </p:pic>
      <p:pic>
        <p:nvPicPr>
          <p:cNvPr id="334" name="Google Shape;334;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071933" y="3643320"/>
            <a:ext cx="1192647" cy="843372"/>
          </a:xfrm>
          <a:prstGeom prst="rect">
            <a:avLst/>
          </a:prstGeom>
          <a:noFill/>
          <a:ln>
            <a:noFill/>
          </a:ln>
        </p:spPr>
      </p:pic>
      <p:pic>
        <p:nvPicPr>
          <p:cNvPr id="335" name="Google Shape;335;p1" descr="http://mu.ac.in/portal/wp-content/uploads/2014/03/unilogo1.jpg"/>
          <p:cNvPicPr preferRelativeResize="0"/>
          <p:nvPr/>
        </p:nvPicPr>
        <p:blipFill rotWithShape="1">
          <a:blip r:embed="rId5">
            <a:alphaModFix/>
          </a:blip>
          <a:srcRect/>
          <a:stretch/>
        </p:blipFill>
        <p:spPr>
          <a:xfrm>
            <a:off x="7000891" y="3643320"/>
            <a:ext cx="1143007" cy="857256"/>
          </a:xfrm>
          <a:prstGeom prst="rect">
            <a:avLst/>
          </a:prstGeom>
          <a:noFill/>
          <a:ln>
            <a:noFill/>
          </a:ln>
        </p:spPr>
      </p:pic>
      <p:pic>
        <p:nvPicPr>
          <p:cNvPr id="336" name="Google Shape;336;p1"/>
          <p:cNvPicPr preferRelativeResize="0"/>
          <p:nvPr/>
        </p:nvPicPr>
        <p:blipFill rotWithShape="1">
          <a:blip r:embed="rId6">
            <a:alphaModFix/>
          </a:blip>
          <a:srcRect/>
          <a:stretch/>
        </p:blipFill>
        <p:spPr>
          <a:xfrm>
            <a:off x="142844" y="928676"/>
            <a:ext cx="952493" cy="1229108"/>
          </a:xfrm>
          <a:prstGeom prst="rect">
            <a:avLst/>
          </a:prstGeom>
          <a:noFill/>
          <a:ln>
            <a:noFill/>
          </a:ln>
        </p:spPr>
      </p:pic>
      <p:sp>
        <p:nvSpPr>
          <p:cNvPr id="337" name="Google Shape;337;p1"/>
          <p:cNvSpPr txBox="1"/>
          <p:nvPr/>
        </p:nvSpPr>
        <p:spPr>
          <a:xfrm>
            <a:off x="1428728" y="2714626"/>
            <a:ext cx="66438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Department of Computer Engineering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Academic Year 20</a:t>
            </a:r>
            <a:r>
              <a:rPr lang="en-US" sz="2800" b="1" dirty="0">
                <a:solidFill>
                  <a:schemeClr val="dk1"/>
                </a:solidFill>
                <a:latin typeface="Times New Roman"/>
                <a:ea typeface="Times New Roman"/>
                <a:cs typeface="Times New Roman"/>
                <a:sym typeface="Times New Roman"/>
              </a:rPr>
              <a:t>23-24</a:t>
            </a:r>
            <a:r>
              <a:rPr lang="en-US" sz="2800" b="1" i="0" u="none" strike="noStrike" cap="none" dirty="0">
                <a:solidFill>
                  <a:schemeClr val="dk1"/>
                </a:solidFill>
                <a:latin typeface="Times New Roman"/>
                <a:ea typeface="Times New Roman"/>
                <a:cs typeface="Times New Roman"/>
                <a:sym typeface="Times New Roman"/>
              </a:rPr>
              <a:t>(Odd Semester)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Flow-chart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a:extLst>
              <a:ext uri="{FF2B5EF4-FFF2-40B4-BE49-F238E27FC236}">
                <a16:creationId xmlns:a16="http://schemas.microsoft.com/office/drawing/2014/main" id="{B3DA7326-C170-79C8-0070-B77CC0DB3F82}"/>
              </a:ext>
            </a:extLst>
          </p:cNvPr>
          <p:cNvPicPr>
            <a:picLocks noChangeAspect="1"/>
          </p:cNvPicPr>
          <p:nvPr/>
        </p:nvPicPr>
        <p:blipFill>
          <a:blip r:embed="rId3"/>
          <a:stretch>
            <a:fillRect/>
          </a:stretch>
        </p:blipFill>
        <p:spPr>
          <a:xfrm>
            <a:off x="1500188" y="588848"/>
            <a:ext cx="5894448" cy="3904571"/>
          </a:xfrm>
          <a:prstGeom prst="rect">
            <a:avLst/>
          </a:prstGeom>
        </p:spPr>
      </p:pic>
    </p:spTree>
    <p:extLst>
      <p:ext uri="{BB962C8B-B14F-4D97-AF65-F5344CB8AC3E}">
        <p14:creationId xmlns:p14="http://schemas.microsoft.com/office/powerpoint/2010/main" val="102318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457200" y="65160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Requirement Hardware and Software</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CB2B2F82-EA43-F5B9-185B-9AF9B67C0E99}"/>
              </a:ext>
            </a:extLst>
          </p:cNvPr>
          <p:cNvSpPr txBox="1"/>
          <p:nvPr/>
        </p:nvSpPr>
        <p:spPr>
          <a:xfrm>
            <a:off x="277706" y="1119489"/>
            <a:ext cx="6773333" cy="3772699"/>
          </a:xfrm>
          <a:prstGeom prst="rect">
            <a:avLst/>
          </a:prstGeom>
          <a:noFill/>
        </p:spPr>
        <p:txBody>
          <a:bodyPr wrap="square">
            <a:spAutoFit/>
          </a:bodyPr>
          <a:lstStyle/>
          <a:p>
            <a:pPr>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Hardware :-</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Dual core processor @2.4Ghz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4GB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Storage:- 2GB free space</a:t>
            </a:r>
          </a:p>
          <a:p>
            <a:pPr marL="342900" lvl="0" indent="-342900">
              <a:lnSpc>
                <a:spcPct val="107000"/>
              </a:lnSpc>
              <a:buFont typeface="+mj-lt"/>
              <a:buAutoNum type="alphaLcParenR"/>
            </a:pPr>
            <a:r>
              <a:rPr lang="en-US" kern="100" dirty="0">
                <a:latin typeface="Times New Roman" panose="02020603050405020304" pitchFamily="18" charset="0"/>
                <a:ea typeface="Calibri" panose="020F0502020204030204" pitchFamily="34" charset="0"/>
                <a:cs typeface="Times New Roman" panose="02020603050405020304" pitchFamily="18" charset="0"/>
              </a:rPr>
              <a:t>Internet:- speed: 3mbps</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a:lnSpc>
                <a:spcPct val="107000"/>
              </a:lnSpc>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Quad core processor @2.8Ghz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8GB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Storage:- 4GB free space</a:t>
            </a:r>
          </a:p>
          <a:p>
            <a:pPr marL="342900" lvl="0" indent="-342900">
              <a:lnSpc>
                <a:spcPct val="107000"/>
              </a:lnSpc>
              <a:buFont typeface="+mj-lt"/>
              <a:buAutoNum type="alphaLcParenR"/>
            </a:pPr>
            <a:r>
              <a:rPr lang="en-US" kern="100" dirty="0">
                <a:latin typeface="Times New Roman" panose="02020603050405020304" pitchFamily="18" charset="0"/>
                <a:ea typeface="Calibri" panose="020F0502020204030204" pitchFamily="34" charset="0"/>
                <a:cs typeface="Times New Roman" panose="02020603050405020304" pitchFamily="18" charset="0"/>
              </a:rPr>
              <a:t>speed: 6mbps</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801E407-7377-4990-3802-2FAC39BAF594}"/>
              </a:ext>
            </a:extLst>
          </p:cNvPr>
          <p:cNvSpPr txBox="1"/>
          <p:nvPr/>
        </p:nvSpPr>
        <p:spPr>
          <a:xfrm>
            <a:off x="4443103" y="1119489"/>
            <a:ext cx="4700897" cy="3054554"/>
          </a:xfrm>
          <a:prstGeom prst="rect">
            <a:avLst/>
          </a:prstGeom>
          <a:noFill/>
        </p:spPr>
        <p:txBody>
          <a:bodyPr wrap="square" rtlCol="0">
            <a:spAutoFit/>
          </a:bodyPr>
          <a:lstStyle/>
          <a:p>
            <a:pPr>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Software :-</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Arial" panose="020B0604020202020204" pitchFamily="34" charset="0"/>
              </a:rPr>
              <a:t>OS: Windows 10 22H2</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Arial" panose="020B0604020202020204" pitchFamily="34" charset="0"/>
              </a:rPr>
              <a:t>Python: Version 3.11 with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pil</a:t>
            </a:r>
            <a:r>
              <a:rPr lang="en-US" kern="100" dirty="0">
                <a:effectLst/>
                <a:latin typeface="Times New Roman" panose="02020603050405020304" pitchFamily="18" charset="0"/>
                <a:ea typeface="Calibri" panose="020F0502020204030204" pitchFamily="34" charset="0"/>
                <a:cs typeface="Arial" panose="020B0604020202020204" pitchFamily="34" charset="0"/>
              </a:rPr>
              <a:t>, firebase,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firebase_admin</a:t>
            </a:r>
            <a:r>
              <a:rPr lang="en-US" kern="100" dirty="0">
                <a:effectLst/>
                <a:latin typeface="Times New Roman" panose="02020603050405020304" pitchFamily="18" charset="0"/>
                <a:ea typeface="Calibri" panose="020F0502020204030204" pitchFamily="34" charset="0"/>
                <a:cs typeface="Arial" panose="020B0604020202020204" pitchFamily="34" charset="0"/>
              </a:rPr>
              <a:t> and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tkcalendar</a:t>
            </a:r>
            <a:r>
              <a:rPr lang="en-US" kern="100" dirty="0">
                <a:effectLst/>
                <a:latin typeface="Times New Roman" panose="02020603050405020304" pitchFamily="18" charset="0"/>
                <a:ea typeface="Calibri" panose="020F0502020204030204" pitchFamily="34" charset="0"/>
                <a:cs typeface="Arial" panose="020B0604020202020204" pitchFamily="34" charset="0"/>
              </a:rPr>
              <a:t> modules installed</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p>
          <a:p>
            <a:pPr marL="342900" lvl="0" indent="-342900">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Arial" panose="020B0604020202020204" pitchFamily="34" charset="0"/>
              </a:rPr>
              <a:t>OS: Windows 11 22H2</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SzPts val="1400"/>
              <a:buFont typeface="+mj-lt"/>
              <a:buAutoNum type="alphaLcParenR"/>
            </a:pPr>
            <a:r>
              <a:rPr lang="en-US" kern="100" dirty="0">
                <a:effectLst/>
                <a:latin typeface="Times New Roman" panose="02020603050405020304" pitchFamily="18" charset="0"/>
                <a:ea typeface="Calibri" panose="020F0502020204030204" pitchFamily="34" charset="0"/>
                <a:cs typeface="Arial" panose="020B0604020202020204" pitchFamily="34" charset="0"/>
              </a:rPr>
              <a:t>Python: Version 3.12 with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pil</a:t>
            </a:r>
            <a:r>
              <a:rPr lang="en-US" kern="100" dirty="0">
                <a:effectLst/>
                <a:latin typeface="Times New Roman" panose="02020603050405020304" pitchFamily="18" charset="0"/>
                <a:ea typeface="Calibri" panose="020F0502020204030204" pitchFamily="34" charset="0"/>
                <a:cs typeface="Arial" panose="020B0604020202020204" pitchFamily="34" charset="0"/>
              </a:rPr>
              <a:t>, firebase,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firebase_admin</a:t>
            </a:r>
            <a:r>
              <a:rPr lang="en-US" kern="100" dirty="0">
                <a:effectLst/>
                <a:latin typeface="Times New Roman" panose="02020603050405020304" pitchFamily="18" charset="0"/>
                <a:ea typeface="Calibri" panose="020F0502020204030204" pitchFamily="34" charset="0"/>
                <a:cs typeface="Arial" panose="020B0604020202020204" pitchFamily="34" charset="0"/>
              </a:rPr>
              <a:t> and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tkcalendar</a:t>
            </a:r>
            <a:r>
              <a:rPr lang="en-US" kern="100" dirty="0">
                <a:effectLst/>
                <a:latin typeface="Times New Roman" panose="02020603050405020304" pitchFamily="18" charset="0"/>
                <a:ea typeface="Calibri" panose="020F0502020204030204" pitchFamily="34" charset="0"/>
                <a:cs typeface="Arial" panose="020B0604020202020204" pitchFamily="34" charset="0"/>
              </a:rPr>
              <a:t> modules installed</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spcAft>
                <a:spcPts val="800"/>
              </a:spcAft>
              <a:buSzPts val="1400"/>
            </a:pPr>
            <a:endParaRPr lang="en-IN" dirty="0"/>
          </a:p>
        </p:txBody>
      </p:sp>
    </p:spTree>
    <p:extLst>
      <p:ext uri="{BB962C8B-B14F-4D97-AF65-F5344CB8AC3E}">
        <p14:creationId xmlns:p14="http://schemas.microsoft.com/office/powerpoint/2010/main" val="57257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96463"/>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Feasibility Study</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470FB100-FE32-41C1-FD3A-398DCD49C9B1}"/>
              </a:ext>
            </a:extLst>
          </p:cNvPr>
          <p:cNvSpPr txBox="1"/>
          <p:nvPr/>
        </p:nvSpPr>
        <p:spPr>
          <a:xfrm>
            <a:off x="0" y="1392310"/>
            <a:ext cx="9144000" cy="2492990"/>
          </a:xfrm>
          <a:prstGeom prst="rect">
            <a:avLst/>
          </a:prstGeom>
          <a:noFill/>
        </p:spPr>
        <p:txBody>
          <a:bodyPr wrap="square">
            <a:spAutoFit/>
          </a:bodyPr>
          <a:lstStyle/>
          <a:p>
            <a:pPr marL="228600" indent="-228600" algn="just">
              <a:buFont typeface="+mj-lt"/>
              <a:buAutoNum type="arabicPeriod"/>
            </a:pPr>
            <a:r>
              <a:rPr lang="en-US" sz="1200" b="1" i="0" dirty="0">
                <a:effectLst/>
                <a:latin typeface="Times New Roman" panose="02020603050405020304" pitchFamily="18" charset="0"/>
                <a:cs typeface="Times New Roman" panose="02020603050405020304" pitchFamily="18" charset="0"/>
              </a:rPr>
              <a:t>Technical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Python latest module required.</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Internet access required.</a:t>
            </a:r>
          </a:p>
          <a:p>
            <a:pPr algn="just"/>
            <a:r>
              <a:rPr lang="en-US" sz="1200" b="1" i="0" dirty="0">
                <a:effectLst/>
                <a:latin typeface="Times New Roman" panose="02020603050405020304" pitchFamily="18" charset="0"/>
                <a:cs typeface="Times New Roman" panose="02020603050405020304" pitchFamily="18" charset="0"/>
              </a:rPr>
              <a:t>2.   Economic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Development costs are manageable within the allocated budget.</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Firebase is cost efficient database to use.</a:t>
            </a:r>
          </a:p>
          <a:p>
            <a:pPr algn="just"/>
            <a:r>
              <a:rPr lang="en-US" sz="1200" b="1" i="0" dirty="0">
                <a:effectLst/>
                <a:latin typeface="Times New Roman" panose="02020603050405020304" pitchFamily="18" charset="0"/>
                <a:cs typeface="Times New Roman" panose="02020603050405020304" pitchFamily="18" charset="0"/>
              </a:rPr>
              <a:t>3.   Operational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The project aligns with the organization's capabilities and resources.</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Integration into existing operations is feasible.</a:t>
            </a:r>
          </a:p>
          <a:p>
            <a:pPr algn="just"/>
            <a:r>
              <a:rPr lang="en-US" sz="1200" b="1" i="0" dirty="0">
                <a:effectLst/>
                <a:latin typeface="Times New Roman" panose="02020603050405020304" pitchFamily="18" charset="0"/>
                <a:cs typeface="Times New Roman" panose="02020603050405020304" pitchFamily="18" charset="0"/>
              </a:rPr>
              <a:t>4.   Legal and Regulatory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No significant legal barriers are foreseen, and compliance.</a:t>
            </a:r>
          </a:p>
          <a:p>
            <a:pPr algn="just"/>
            <a:r>
              <a:rPr lang="en-US" sz="1200" b="1" i="0" dirty="0">
                <a:effectLst/>
                <a:latin typeface="Times New Roman" panose="02020603050405020304" pitchFamily="18" charset="0"/>
                <a:cs typeface="Times New Roman" panose="02020603050405020304" pitchFamily="18" charset="0"/>
              </a:rPr>
              <a:t>5.   Scheduling and Time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Project timelines allow for timely development and deployment.</a:t>
            </a:r>
          </a:p>
        </p:txBody>
      </p:sp>
    </p:spTree>
    <p:extLst>
      <p:ext uri="{BB962C8B-B14F-4D97-AF65-F5344CB8AC3E}">
        <p14:creationId xmlns:p14="http://schemas.microsoft.com/office/powerpoint/2010/main" val="79396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694603"/>
            <a:ext cx="9144000" cy="3754294"/>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24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1. User Interface: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Intuitive design for employee self-service and admin dashboards.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Responsive and user-friendly interface.</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2. Database Management: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Centralized database for secure storage of employee data.</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Database management system for efficient data retrieval.</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3. Application Logic: -</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a. Employee Onboarding: Digital forms and document submission.</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Attendance Tracking &amp; Performance Records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c. Performance Management: Goal setting, feedback mechanisms.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d. Employee Self-Service: Leave requests and personal information.</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4. Technologies Used: -</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a. Frontend: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b. Database: Firebase</a:t>
            </a: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28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B1F4E359-5386-185F-6C81-93F25965CF7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1C573B71-19E1-DD53-3767-750FDDB8D9C2}"/>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0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ADE0C68F-F47F-4997-26B1-37CCD38129C0}"/>
              </a:ext>
            </a:extLst>
          </p:cNvPr>
          <p:cNvPicPr>
            <a:picLocks noChangeAspect="1"/>
          </p:cNvPicPr>
          <p:nvPr/>
        </p:nvPicPr>
        <p:blipFill>
          <a:blip r:embed="rId3"/>
          <a:stretch>
            <a:fillRect/>
          </a:stretch>
        </p:blipFill>
        <p:spPr>
          <a:xfrm>
            <a:off x="2705253" y="792305"/>
            <a:ext cx="5724525" cy="3248025"/>
          </a:xfrm>
          <a:prstGeom prst="rect">
            <a:avLst/>
          </a:prstGeom>
        </p:spPr>
      </p:pic>
    </p:spTree>
    <p:extLst>
      <p:ext uri="{BB962C8B-B14F-4D97-AF65-F5344CB8AC3E}">
        <p14:creationId xmlns:p14="http://schemas.microsoft.com/office/powerpoint/2010/main" val="152051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66E5E85-ED95-DF98-F238-F1C4EF6C6A59}"/>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2BAD1D44-1853-46DB-6FE0-4452538848EE}"/>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1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descr="A diagram of a computer&#10;&#10;Description automatically generated">
            <a:extLst>
              <a:ext uri="{FF2B5EF4-FFF2-40B4-BE49-F238E27FC236}">
                <a16:creationId xmlns:a16="http://schemas.microsoft.com/office/drawing/2014/main" id="{7E9F1C86-A48B-F5AE-E915-0A2D1DBD2085}"/>
              </a:ext>
            </a:extLst>
          </p:cNvPr>
          <p:cNvPicPr>
            <a:picLocks noChangeAspect="1"/>
          </p:cNvPicPr>
          <p:nvPr/>
        </p:nvPicPr>
        <p:blipFill>
          <a:blip r:embed="rId3"/>
          <a:stretch>
            <a:fillRect/>
          </a:stretch>
        </p:blipFill>
        <p:spPr>
          <a:xfrm>
            <a:off x="2687894" y="1268555"/>
            <a:ext cx="5715000" cy="2295525"/>
          </a:xfrm>
          <a:prstGeom prst="rect">
            <a:avLst/>
          </a:prstGeom>
        </p:spPr>
      </p:pic>
    </p:spTree>
    <p:extLst>
      <p:ext uri="{BB962C8B-B14F-4D97-AF65-F5344CB8AC3E}">
        <p14:creationId xmlns:p14="http://schemas.microsoft.com/office/powerpoint/2010/main" val="124846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5C79D73-F107-DC74-198F-537D23C0E88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EAC68B61-C98E-726F-57AA-0AEE95F85970}"/>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IN" sz="1600" b="1" dirty="0">
                <a:latin typeface="Times New Roman" panose="02020603050405020304" pitchFamily="18" charset="0"/>
                <a:cs typeface="Times New Roman" panose="02020603050405020304" pitchFamily="18" charset="0"/>
                <a:sym typeface="Times New Roman"/>
              </a:rPr>
              <a:t>Activity Diagram</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E3315BD1-0D81-37BD-2BAF-7A68504E81D9}"/>
              </a:ext>
            </a:extLst>
          </p:cNvPr>
          <p:cNvPicPr>
            <a:picLocks noChangeAspect="1"/>
          </p:cNvPicPr>
          <p:nvPr/>
        </p:nvPicPr>
        <p:blipFill>
          <a:blip r:embed="rId3"/>
          <a:stretch>
            <a:fillRect/>
          </a:stretch>
        </p:blipFill>
        <p:spPr>
          <a:xfrm>
            <a:off x="2561056" y="563551"/>
            <a:ext cx="2291163" cy="3961536"/>
          </a:xfrm>
          <a:prstGeom prst="rect">
            <a:avLst/>
          </a:prstGeom>
        </p:spPr>
      </p:pic>
    </p:spTree>
    <p:extLst>
      <p:ext uri="{BB962C8B-B14F-4D97-AF65-F5344CB8AC3E}">
        <p14:creationId xmlns:p14="http://schemas.microsoft.com/office/powerpoint/2010/main" val="112586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a:ea typeface="Times New Roman"/>
                <a:cs typeface="Times New Roman"/>
                <a:sym typeface="Times New Roman"/>
              </a:rPr>
              <a:t>Implementation Details/ Screenshots of GUI</a:t>
            </a:r>
            <a:endParaRPr sz="1600"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dirty="0">
                <a:solidFill>
                  <a:srgbClr val="000000"/>
                </a:solidFill>
                <a:latin typeface="Times New Roman"/>
                <a:ea typeface="Times New Roman"/>
                <a:cs typeface="Times New Roman"/>
                <a:sym typeface="Times New Roman"/>
              </a:rPr>
              <a:t>Main Login:</a:t>
            </a: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3950493" y="1538062"/>
            <a:ext cx="4975622" cy="954107"/>
          </a:xfrm>
          <a:prstGeom prst="rect">
            <a:avLst/>
          </a:prstGeom>
          <a:noFill/>
        </p:spPr>
        <p:txBody>
          <a:bodyPr wrap="square">
            <a:spAutoFit/>
          </a:bodyPr>
          <a:lstStyle/>
          <a:p>
            <a:pPr marL="382270" lvl="0" indent="-285750" algn="just" rtl="0">
              <a:lnSpc>
                <a:spcPct val="100000"/>
              </a:lnSpc>
              <a:spcBef>
                <a:spcPts val="320"/>
              </a:spcBef>
              <a:spcAft>
                <a:spcPts val="0"/>
              </a:spcAft>
              <a:buSzPts val="152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The first page presented to the user upon opening the application, this page gives the input boxes to enter the username and password along with the login button and the exit and credit buttons.</a:t>
            </a:r>
            <a:endParaRPr lang="en-US" sz="1100" b="1" dirty="0">
              <a:latin typeface="Times New Roman"/>
              <a:ea typeface="Times New Roman"/>
              <a:cs typeface="Times New Roman"/>
              <a:sym typeface="Times New Roman"/>
            </a:endParaRPr>
          </a:p>
        </p:txBody>
      </p:sp>
      <p:sp>
        <p:nvSpPr>
          <p:cNvPr id="10" name="TextBox 9">
            <a:extLst>
              <a:ext uri="{FF2B5EF4-FFF2-40B4-BE49-F238E27FC236}">
                <a16:creationId xmlns:a16="http://schemas.microsoft.com/office/drawing/2014/main" id="{8E679F7A-F4A4-6AA8-6CB8-06E9305F7044}"/>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a:t>
            </a:r>
            <a:endParaRPr lang="en-IN" dirty="0"/>
          </a:p>
        </p:txBody>
      </p:sp>
      <p:pic>
        <p:nvPicPr>
          <p:cNvPr id="2" name="Picture 1">
            <a:extLst>
              <a:ext uri="{FF2B5EF4-FFF2-40B4-BE49-F238E27FC236}">
                <a16:creationId xmlns:a16="http://schemas.microsoft.com/office/drawing/2014/main" id="{EE290930-3185-D57C-EC83-8ECF2A62A0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7884" y="1954261"/>
            <a:ext cx="2896916" cy="2047997"/>
          </a:xfrm>
          <a:prstGeom prst="rect">
            <a:avLst/>
          </a:prstGeom>
          <a:noFill/>
          <a:ln>
            <a:noFill/>
          </a:ln>
        </p:spPr>
      </p:pic>
      <p:sp>
        <p:nvSpPr>
          <p:cNvPr id="4" name="TextBox 3">
            <a:extLst>
              <a:ext uri="{FF2B5EF4-FFF2-40B4-BE49-F238E27FC236}">
                <a16:creationId xmlns:a16="http://schemas.microsoft.com/office/drawing/2014/main" id="{B5CA551B-D71B-5B68-D6A9-4FB18036FEB6}"/>
              </a:ext>
            </a:extLst>
          </p:cNvPr>
          <p:cNvSpPr txBox="1"/>
          <p:nvPr/>
        </p:nvSpPr>
        <p:spPr>
          <a:xfrm>
            <a:off x="4346971" y="2789060"/>
            <a:ext cx="4579144" cy="1003031"/>
          </a:xfrm>
          <a:prstGeom prst="rect">
            <a:avLst/>
          </a:prstGeom>
          <a:noFill/>
        </p:spPr>
        <p:txBody>
          <a:bodyPr wrap="square">
            <a:spAutoFit/>
          </a:bodyPr>
          <a:lstStyle/>
          <a:p>
            <a:pPr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There are 4 types of windows which will open following the user’s login depending on what role has been assigned the user in the DB, the 4 types of logins are Admin, HR, Manager and 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4185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680C00-CC7B-B98E-A4FA-F9FFB3EB1515}"/>
              </a:ext>
            </a:extLst>
          </p:cNvPr>
          <p:cNvPicPr>
            <a:picLocks noChangeAspect="1"/>
          </p:cNvPicPr>
          <p:nvPr/>
        </p:nvPicPr>
        <p:blipFill>
          <a:blip r:embed="rId2"/>
          <a:stretch>
            <a:fillRect/>
          </a:stretch>
        </p:blipFill>
        <p:spPr>
          <a:xfrm>
            <a:off x="323851" y="792957"/>
            <a:ext cx="2544426" cy="3314699"/>
          </a:xfrm>
          <a:prstGeom prst="rect">
            <a:avLst/>
          </a:prstGeom>
        </p:spPr>
      </p:pic>
      <p:sp>
        <p:nvSpPr>
          <p:cNvPr id="3" name="TextBox 2">
            <a:extLst>
              <a:ext uri="{FF2B5EF4-FFF2-40B4-BE49-F238E27FC236}">
                <a16:creationId xmlns:a16="http://schemas.microsoft.com/office/drawing/2014/main" id="{A3AAA18E-1D26-5CC0-E3C0-5898194EBBBD}"/>
              </a:ext>
            </a:extLst>
          </p:cNvPr>
          <p:cNvSpPr txBox="1"/>
          <p:nvPr/>
        </p:nvSpPr>
        <p:spPr>
          <a:xfrm>
            <a:off x="1216604" y="4107656"/>
            <a:ext cx="459624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a:t>
            </a:r>
            <a:endParaRPr lang="en-IN" dirty="0"/>
          </a:p>
        </p:txBody>
      </p:sp>
      <p:sp>
        <p:nvSpPr>
          <p:cNvPr id="5" name="TextBox 4">
            <a:extLst>
              <a:ext uri="{FF2B5EF4-FFF2-40B4-BE49-F238E27FC236}">
                <a16:creationId xmlns:a16="http://schemas.microsoft.com/office/drawing/2014/main" id="{0B097769-08B5-8A87-3010-9B196A21C668}"/>
              </a:ext>
            </a:extLst>
          </p:cNvPr>
          <p:cNvSpPr txBox="1"/>
          <p:nvPr/>
        </p:nvSpPr>
        <p:spPr>
          <a:xfrm>
            <a:off x="4241005" y="1236328"/>
            <a:ext cx="4579144"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Credits dialog which opens after clicking the credits button on the main login page.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3191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3D49-A5F3-1260-342B-8AFDFE2B94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F2B0FD1-AEEF-1F9B-2AE4-9A3A71EE7BBC}"/>
              </a:ext>
            </a:extLst>
          </p:cNvPr>
          <p:cNvPicPr>
            <a:picLocks noChangeAspect="1"/>
          </p:cNvPicPr>
          <p:nvPr/>
        </p:nvPicPr>
        <p:blipFill>
          <a:blip r:embed="rId2"/>
          <a:stretch>
            <a:fillRect/>
          </a:stretch>
        </p:blipFill>
        <p:spPr>
          <a:xfrm>
            <a:off x="120332" y="838558"/>
            <a:ext cx="4451668" cy="3120508"/>
          </a:xfrm>
          <a:prstGeom prst="rect">
            <a:avLst/>
          </a:prstGeom>
        </p:spPr>
      </p:pic>
      <p:sp>
        <p:nvSpPr>
          <p:cNvPr id="4" name="TextBox 3">
            <a:extLst>
              <a:ext uri="{FF2B5EF4-FFF2-40B4-BE49-F238E27FC236}">
                <a16:creationId xmlns:a16="http://schemas.microsoft.com/office/drawing/2014/main" id="{C3B02442-2211-F372-FA72-53988705392B}"/>
              </a:ext>
            </a:extLst>
          </p:cNvPr>
          <p:cNvSpPr txBox="1"/>
          <p:nvPr/>
        </p:nvSpPr>
        <p:spPr>
          <a:xfrm>
            <a:off x="4768453" y="838558"/>
            <a:ext cx="4375547" cy="1669240"/>
          </a:xfrm>
          <a:prstGeom prst="rect">
            <a:avLst/>
          </a:prstGeom>
          <a:noFill/>
        </p:spPr>
        <p:txBody>
          <a:bodyPr wrap="square">
            <a:sp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Create/Remove Login: This button will allow the Admin to add or remove logins of HR, Manager or Employee.</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 </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Login as Selected Role: The Admin will have an option to simulate as different levels of logins if he/she needs to view or test something as a different permission level.</a:t>
            </a:r>
            <a:endParaRPr lang="en-IN"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0A5F7074-428F-7006-D3E2-677D4B4C82F6}"/>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a:t>
            </a:r>
            <a:endParaRPr lang="en-IN" dirty="0"/>
          </a:p>
        </p:txBody>
      </p:sp>
    </p:spTree>
    <p:extLst>
      <p:ext uri="{BB962C8B-B14F-4D97-AF65-F5344CB8AC3E}">
        <p14:creationId xmlns:p14="http://schemas.microsoft.com/office/powerpoint/2010/main" val="240605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428596" y="500048"/>
            <a:ext cx="8229600" cy="544103"/>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4000"/>
              <a:buFont typeface="Times New Roman"/>
              <a:buNone/>
            </a:pPr>
            <a:r>
              <a:rPr lang="en-US" sz="4000" dirty="0">
                <a:solidFill>
                  <a:schemeClr val="tx1"/>
                </a:solidFill>
                <a:latin typeface="Times New Roman"/>
                <a:ea typeface="Times New Roman"/>
                <a:cs typeface="Times New Roman"/>
                <a:sym typeface="Times New Roman"/>
              </a:rPr>
              <a:t>Index</a:t>
            </a:r>
            <a:endParaRPr sz="4000" dirty="0">
              <a:solidFill>
                <a:schemeClr val="tx1"/>
              </a:solidFill>
            </a:endParaRPr>
          </a:p>
        </p:txBody>
      </p:sp>
      <p:sp>
        <p:nvSpPr>
          <p:cNvPr id="343" name="Google Shape;343;p2"/>
          <p:cNvSpPr txBox="1">
            <a:spLocks noGrp="1"/>
          </p:cNvSpPr>
          <p:nvPr>
            <p:ph type="body" idx="1"/>
          </p:nvPr>
        </p:nvSpPr>
        <p:spPr>
          <a:xfrm>
            <a:off x="428596" y="107155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 to Topic</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Need of Project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Problem Statement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Block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Flow-chart </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Requirement Hardware and Software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Feasibility Study</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Detail Design DFD Diagram</a:t>
            </a:r>
            <a:endParaRPr lang="en-US"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Activity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Screenshots of GUI</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References</a:t>
            </a:r>
            <a:endParaRPr sz="1200" dirty="0">
              <a:solidFill>
                <a:schemeClr val="tx1"/>
              </a:solidFill>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4707E-CE2D-9E07-FE17-8D3FC1A15B7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02A717D-0BEF-0371-4A01-0A899B8E70AF}"/>
              </a:ext>
            </a:extLst>
          </p:cNvPr>
          <p:cNvPicPr>
            <a:picLocks noChangeAspect="1"/>
          </p:cNvPicPr>
          <p:nvPr/>
        </p:nvPicPr>
        <p:blipFill>
          <a:blip r:embed="rId2"/>
          <a:stretch>
            <a:fillRect/>
          </a:stretch>
        </p:blipFill>
        <p:spPr>
          <a:xfrm>
            <a:off x="209550" y="823115"/>
            <a:ext cx="4724400" cy="3311525"/>
          </a:xfrm>
          <a:prstGeom prst="rect">
            <a:avLst/>
          </a:prstGeom>
        </p:spPr>
      </p:pic>
      <p:sp>
        <p:nvSpPr>
          <p:cNvPr id="4" name="TextBox 3">
            <a:extLst>
              <a:ext uri="{FF2B5EF4-FFF2-40B4-BE49-F238E27FC236}">
                <a16:creationId xmlns:a16="http://schemas.microsoft.com/office/drawing/2014/main" id="{7A5FDCA6-7D81-B643-3826-2D7BB64052CB}"/>
              </a:ext>
            </a:extLst>
          </p:cNvPr>
          <p:cNvSpPr txBox="1"/>
          <p:nvPr/>
        </p:nvSpPr>
        <p:spPr>
          <a:xfrm>
            <a:off x="5204222" y="915987"/>
            <a:ext cx="3939778" cy="156292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first screen that is displayed to the user when the Create/Remove button is pressed, this screen gives the Admin the option to select the category of role so the logins of that role are shown, upon it being shown the Admin can select one role and delete it.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a:p>
            <a:r>
              <a:rPr lang="en-IN" sz="1400" dirty="0">
                <a:effectLst/>
                <a:latin typeface="Times New Roman" panose="02020603050405020304" pitchFamily="18" charset="0"/>
                <a:ea typeface="Calibri" panose="020F0502020204030204" pitchFamily="34" charset="0"/>
              </a:rPr>
              <a:t>Clicking the Add login button, opens a new window</a:t>
            </a:r>
            <a:endParaRPr lang="en-IN" dirty="0"/>
          </a:p>
        </p:txBody>
      </p:sp>
      <p:sp>
        <p:nvSpPr>
          <p:cNvPr id="3" name="TextBox 2">
            <a:extLst>
              <a:ext uri="{FF2B5EF4-FFF2-40B4-BE49-F238E27FC236}">
                <a16:creationId xmlns:a16="http://schemas.microsoft.com/office/drawing/2014/main" id="{66E29800-C246-15D9-704C-762784E93C2B}"/>
              </a:ext>
            </a:extLst>
          </p:cNvPr>
          <p:cNvSpPr txBox="1"/>
          <p:nvPr/>
        </p:nvSpPr>
        <p:spPr>
          <a:xfrm>
            <a:off x="2159579" y="4134640"/>
            <a:ext cx="940809" cy="523220"/>
          </a:xfrm>
          <a:prstGeom prst="rect">
            <a:avLst/>
          </a:prstGeom>
          <a:noFill/>
        </p:spPr>
        <p:txBody>
          <a:bodyPr wrap="square">
            <a:spAutoFit/>
          </a:bodyPr>
          <a:lstStyle/>
          <a:p>
            <a:r>
              <a:rPr lang="en-US" b="1" dirty="0">
                <a:latin typeface="Times New Roman"/>
                <a:ea typeface="Times New Roman"/>
                <a:cs typeface="Times New Roman"/>
                <a:sym typeface="Times New Roman"/>
              </a:rPr>
              <a:t>Figure 4</a:t>
            </a:r>
          </a:p>
          <a:p>
            <a:endParaRPr lang="en-IN" dirty="0"/>
          </a:p>
        </p:txBody>
      </p:sp>
    </p:spTree>
    <p:extLst>
      <p:ext uri="{BB962C8B-B14F-4D97-AF65-F5344CB8AC3E}">
        <p14:creationId xmlns:p14="http://schemas.microsoft.com/office/powerpoint/2010/main" val="91621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DFD0-DDF9-A577-0932-C788F26E6AB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43AF3B9-561D-C88C-86BA-C9D109B8F593}"/>
              </a:ext>
            </a:extLst>
          </p:cNvPr>
          <p:cNvPicPr>
            <a:picLocks noChangeAspect="1"/>
          </p:cNvPicPr>
          <p:nvPr/>
        </p:nvPicPr>
        <p:blipFill>
          <a:blip r:embed="rId2"/>
          <a:stretch>
            <a:fillRect/>
          </a:stretch>
        </p:blipFill>
        <p:spPr>
          <a:xfrm>
            <a:off x="163196" y="798669"/>
            <a:ext cx="4693910" cy="3290313"/>
          </a:xfrm>
          <a:prstGeom prst="rect">
            <a:avLst/>
          </a:prstGeom>
        </p:spPr>
      </p:pic>
      <p:sp>
        <p:nvSpPr>
          <p:cNvPr id="4" name="TextBox 3">
            <a:extLst>
              <a:ext uri="{FF2B5EF4-FFF2-40B4-BE49-F238E27FC236}">
                <a16:creationId xmlns:a16="http://schemas.microsoft.com/office/drawing/2014/main" id="{408F3F67-E4FA-1701-910A-568E13E83322}"/>
              </a:ext>
            </a:extLst>
          </p:cNvPr>
          <p:cNvSpPr txBox="1"/>
          <p:nvPr/>
        </p:nvSpPr>
        <p:spPr>
          <a:xfrm>
            <a:off x="5425678" y="855821"/>
            <a:ext cx="3718322"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window to provide details for the new login to be added to the DB.</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49CF22D6-844B-7BF7-41FD-446B47A3A6B3}"/>
              </a:ext>
            </a:extLst>
          </p:cNvPr>
          <p:cNvSpPr txBox="1"/>
          <p:nvPr/>
        </p:nvSpPr>
        <p:spPr>
          <a:xfrm>
            <a:off x="2039746"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5</a:t>
            </a:r>
            <a:endParaRPr lang="en-IN" dirty="0"/>
          </a:p>
        </p:txBody>
      </p:sp>
    </p:spTree>
    <p:extLst>
      <p:ext uri="{BB962C8B-B14F-4D97-AF65-F5344CB8AC3E}">
        <p14:creationId xmlns:p14="http://schemas.microsoft.com/office/powerpoint/2010/main" val="1457863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06CFD-E598-ADEC-D80F-2D76729F6DE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64337AE-83B8-17FC-35FF-2177A71D2252}"/>
              </a:ext>
            </a:extLst>
          </p:cNvPr>
          <p:cNvPicPr>
            <a:picLocks noChangeAspect="1"/>
          </p:cNvPicPr>
          <p:nvPr/>
        </p:nvPicPr>
        <p:blipFill>
          <a:blip r:embed="rId2"/>
          <a:stretch>
            <a:fillRect/>
          </a:stretch>
        </p:blipFill>
        <p:spPr>
          <a:xfrm>
            <a:off x="191770" y="813833"/>
            <a:ext cx="4730274" cy="3315804"/>
          </a:xfrm>
          <a:prstGeom prst="rect">
            <a:avLst/>
          </a:prstGeom>
        </p:spPr>
      </p:pic>
      <p:sp>
        <p:nvSpPr>
          <p:cNvPr id="4" name="TextBox 3">
            <a:extLst>
              <a:ext uri="{FF2B5EF4-FFF2-40B4-BE49-F238E27FC236}">
                <a16:creationId xmlns:a16="http://schemas.microsoft.com/office/drawing/2014/main" id="{D67806B3-742D-C9D7-8577-D46E6BA49662}"/>
              </a:ext>
            </a:extLst>
          </p:cNvPr>
          <p:cNvSpPr txBox="1"/>
          <p:nvPr/>
        </p:nvSpPr>
        <p:spPr>
          <a:xfrm>
            <a:off x="5204222" y="913848"/>
            <a:ext cx="3939778"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first screen shown to the HR when the user logins in, it has buttons like employee management to manage Managers and Employees, Approve and assign bonus to employees and Managers respectively, approve resignations for Managers and employees and send out survey with specified questions to the employees to be filled.</a:t>
            </a:r>
            <a:endParaRPr lang="en-IN" dirty="0"/>
          </a:p>
        </p:txBody>
      </p:sp>
      <p:sp>
        <p:nvSpPr>
          <p:cNvPr id="3" name="TextBox 2">
            <a:extLst>
              <a:ext uri="{FF2B5EF4-FFF2-40B4-BE49-F238E27FC236}">
                <a16:creationId xmlns:a16="http://schemas.microsoft.com/office/drawing/2014/main" id="{918DFD20-279E-B98B-CA89-90925A6B7275}"/>
              </a:ext>
            </a:extLst>
          </p:cNvPr>
          <p:cNvSpPr txBox="1"/>
          <p:nvPr/>
        </p:nvSpPr>
        <p:spPr>
          <a:xfrm>
            <a:off x="2086502" y="4175778"/>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6</a:t>
            </a:r>
            <a:endParaRPr lang="en-IN" dirty="0"/>
          </a:p>
        </p:txBody>
      </p:sp>
    </p:spTree>
    <p:extLst>
      <p:ext uri="{BB962C8B-B14F-4D97-AF65-F5344CB8AC3E}">
        <p14:creationId xmlns:p14="http://schemas.microsoft.com/office/powerpoint/2010/main" val="2556200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CD8AC-D6EF-AB17-9A4B-5FE68A58F75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91C59CE-203D-4867-8FCC-F9D9E3760C47}"/>
              </a:ext>
            </a:extLst>
          </p:cNvPr>
          <p:cNvPicPr>
            <a:picLocks noChangeAspect="1"/>
          </p:cNvPicPr>
          <p:nvPr/>
        </p:nvPicPr>
        <p:blipFill>
          <a:blip r:embed="rId2"/>
          <a:stretch>
            <a:fillRect/>
          </a:stretch>
        </p:blipFill>
        <p:spPr>
          <a:xfrm>
            <a:off x="206058" y="801786"/>
            <a:ext cx="4349220" cy="3048695"/>
          </a:xfrm>
          <a:prstGeom prst="rect">
            <a:avLst/>
          </a:prstGeom>
        </p:spPr>
      </p:pic>
      <p:sp>
        <p:nvSpPr>
          <p:cNvPr id="4" name="TextBox 3">
            <a:extLst>
              <a:ext uri="{FF2B5EF4-FFF2-40B4-BE49-F238E27FC236}">
                <a16:creationId xmlns:a16="http://schemas.microsoft.com/office/drawing/2014/main" id="{CA2EE509-6431-8E08-F3E5-21850FC894BF}"/>
              </a:ext>
            </a:extLst>
          </p:cNvPr>
          <p:cNvSpPr txBox="1"/>
          <p:nvPr/>
        </p:nvSpPr>
        <p:spPr>
          <a:xfrm>
            <a:off x="4647009" y="868494"/>
            <a:ext cx="4496991"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When the Employee Management button is clicked this window will appear to the user which includes a toggle to select the role between manager and employee, upon selecting the role all the logins within that role will show up in the list below, the user can then click on any name to show the details of the employee as shown.</a:t>
            </a:r>
            <a:endParaRPr lang="en-IN" dirty="0"/>
          </a:p>
        </p:txBody>
      </p:sp>
      <p:sp>
        <p:nvSpPr>
          <p:cNvPr id="6" name="TextBox 5">
            <a:extLst>
              <a:ext uri="{FF2B5EF4-FFF2-40B4-BE49-F238E27FC236}">
                <a16:creationId xmlns:a16="http://schemas.microsoft.com/office/drawing/2014/main" id="{51A66E14-C46D-F7D9-1C7E-C6A50FAD17EE}"/>
              </a:ext>
            </a:extLst>
          </p:cNvPr>
          <p:cNvSpPr txBox="1"/>
          <p:nvPr/>
        </p:nvSpPr>
        <p:spPr>
          <a:xfrm>
            <a:off x="4647009" y="2366792"/>
            <a:ext cx="4586286" cy="523220"/>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add login button will open a new window which allows to input the details for the new login as shown before.</a:t>
            </a:r>
            <a:endParaRPr lang="en-IN" dirty="0"/>
          </a:p>
        </p:txBody>
      </p:sp>
      <p:sp>
        <p:nvSpPr>
          <p:cNvPr id="3" name="TextBox 2">
            <a:extLst>
              <a:ext uri="{FF2B5EF4-FFF2-40B4-BE49-F238E27FC236}">
                <a16:creationId xmlns:a16="http://schemas.microsoft.com/office/drawing/2014/main" id="{0A7F3866-024D-BBBA-B7F5-0B484438BC2C}"/>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7</a:t>
            </a:r>
          </a:p>
        </p:txBody>
      </p:sp>
    </p:spTree>
    <p:extLst>
      <p:ext uri="{BB962C8B-B14F-4D97-AF65-F5344CB8AC3E}">
        <p14:creationId xmlns:p14="http://schemas.microsoft.com/office/powerpoint/2010/main" val="2787851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7E4AD-ADE0-3197-05F9-309C236D059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3B37E03-AE4F-46A7-D59D-1A807FEC8937}"/>
              </a:ext>
            </a:extLst>
          </p:cNvPr>
          <p:cNvPicPr>
            <a:picLocks noChangeAspect="1"/>
          </p:cNvPicPr>
          <p:nvPr/>
        </p:nvPicPr>
        <p:blipFill>
          <a:blip r:embed="rId2"/>
          <a:stretch>
            <a:fillRect/>
          </a:stretch>
        </p:blipFill>
        <p:spPr>
          <a:xfrm>
            <a:off x="248919" y="782072"/>
            <a:ext cx="4632121" cy="3247001"/>
          </a:xfrm>
          <a:prstGeom prst="rect">
            <a:avLst/>
          </a:prstGeom>
        </p:spPr>
      </p:pic>
      <p:sp>
        <p:nvSpPr>
          <p:cNvPr id="4" name="TextBox 3">
            <a:extLst>
              <a:ext uri="{FF2B5EF4-FFF2-40B4-BE49-F238E27FC236}">
                <a16:creationId xmlns:a16="http://schemas.microsoft.com/office/drawing/2014/main" id="{6E24951C-4B7C-7EA7-3611-FA0E0A4C775E}"/>
              </a:ext>
            </a:extLst>
          </p:cNvPr>
          <p:cNvSpPr txBox="1"/>
          <p:nvPr/>
        </p:nvSpPr>
        <p:spPr>
          <a:xfrm>
            <a:off x="5082778" y="839224"/>
            <a:ext cx="4061222"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details of the employee that was clicked is shown in a new window, along with the option to edit the salary</a:t>
            </a:r>
            <a:r>
              <a:rPr lang="en-IN" kern="100" dirty="0">
                <a:latin typeface="Times New Roman" panose="02020603050405020304" pitchFamily="18" charset="0"/>
                <a:ea typeface="Calibri" panose="020F0502020204030204" pitchFamily="34" charset="0"/>
                <a:cs typeface="Arial" panose="020B0604020202020204" pitchFamily="34" charset="0"/>
              </a:rPr>
              <a:t> </a:t>
            </a:r>
            <a:r>
              <a:rPr lang="en-IN" sz="1400" kern="100" dirty="0">
                <a:effectLst/>
                <a:latin typeface="Times New Roman" panose="02020603050405020304" pitchFamily="18" charset="0"/>
                <a:ea typeface="Calibri" panose="020F0502020204030204" pitchFamily="34" charset="0"/>
                <a:cs typeface="Arial" panose="020B0604020202020204" pitchFamily="34" charset="0"/>
              </a:rPr>
              <a:t>and remove the specified login for the 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9EFE6DBB-D0B6-949C-48DA-04A4C9B73BCC}"/>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8</a:t>
            </a:r>
            <a:endParaRPr lang="en-IN" dirty="0"/>
          </a:p>
        </p:txBody>
      </p:sp>
    </p:spTree>
    <p:extLst>
      <p:ext uri="{BB962C8B-B14F-4D97-AF65-F5344CB8AC3E}">
        <p14:creationId xmlns:p14="http://schemas.microsoft.com/office/powerpoint/2010/main" val="580766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EF8F1-AD59-B349-DE6D-8A75B1252F5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5E2E69-B828-A5F6-A672-9D4E7F8801B9}"/>
              </a:ext>
            </a:extLst>
          </p:cNvPr>
          <p:cNvPicPr>
            <a:picLocks noChangeAspect="1"/>
          </p:cNvPicPr>
          <p:nvPr/>
        </p:nvPicPr>
        <p:blipFill>
          <a:blip r:embed="rId2"/>
          <a:stretch>
            <a:fillRect/>
          </a:stretch>
        </p:blipFill>
        <p:spPr>
          <a:xfrm>
            <a:off x="213201" y="875082"/>
            <a:ext cx="4358799" cy="3055409"/>
          </a:xfrm>
          <a:prstGeom prst="rect">
            <a:avLst/>
          </a:prstGeom>
        </p:spPr>
      </p:pic>
      <p:sp>
        <p:nvSpPr>
          <p:cNvPr id="4" name="TextBox 3">
            <a:extLst>
              <a:ext uri="{FF2B5EF4-FFF2-40B4-BE49-F238E27FC236}">
                <a16:creationId xmlns:a16="http://schemas.microsoft.com/office/drawing/2014/main" id="{9F8D6FC6-850A-252C-293F-83E0C2D66862}"/>
              </a:ext>
            </a:extLst>
          </p:cNvPr>
          <p:cNvSpPr txBox="1"/>
          <p:nvPr/>
        </p:nvSpPr>
        <p:spPr>
          <a:xfrm>
            <a:off x="4854178" y="875082"/>
            <a:ext cx="4289822"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user clicks on edit salary button a new window will open asking for the input for the new salary of the Manager/Employee.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8A8E37CD-F256-462A-2264-658105A0602E}"/>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9</a:t>
            </a:r>
            <a:endParaRPr lang="en-IN" dirty="0"/>
          </a:p>
        </p:txBody>
      </p:sp>
    </p:spTree>
    <p:extLst>
      <p:ext uri="{BB962C8B-B14F-4D97-AF65-F5344CB8AC3E}">
        <p14:creationId xmlns:p14="http://schemas.microsoft.com/office/powerpoint/2010/main" val="260759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EF24-C1F5-040B-54AF-2DB5EBCC558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974205-A84C-8224-515B-C5BD59E2535F}"/>
              </a:ext>
            </a:extLst>
          </p:cNvPr>
          <p:cNvPicPr>
            <a:picLocks noChangeAspect="1"/>
          </p:cNvPicPr>
          <p:nvPr/>
        </p:nvPicPr>
        <p:blipFill>
          <a:blip r:embed="rId2"/>
          <a:stretch>
            <a:fillRect/>
          </a:stretch>
        </p:blipFill>
        <p:spPr>
          <a:xfrm>
            <a:off x="225743" y="799085"/>
            <a:ext cx="4596289" cy="3221417"/>
          </a:xfrm>
          <a:prstGeom prst="rect">
            <a:avLst/>
          </a:prstGeom>
        </p:spPr>
      </p:pic>
      <p:sp>
        <p:nvSpPr>
          <p:cNvPr id="4" name="TextBox 3">
            <a:extLst>
              <a:ext uri="{FF2B5EF4-FFF2-40B4-BE49-F238E27FC236}">
                <a16:creationId xmlns:a16="http://schemas.microsoft.com/office/drawing/2014/main" id="{B06CDB10-7C53-01D5-3DD1-E457F1D112D1}"/>
              </a:ext>
            </a:extLst>
          </p:cNvPr>
          <p:cNvSpPr txBox="1"/>
          <p:nvPr/>
        </p:nvSpPr>
        <p:spPr>
          <a:xfrm>
            <a:off x="5054203" y="799085"/>
            <a:ext cx="4089797"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Employee bonus is requested by the Manager and has to be approved by the HR, giving the HR two options to either approve or deny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DAB4B08-CF55-F153-E4C7-ACDBB77B332E}"/>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10</a:t>
            </a:r>
            <a:endParaRPr lang="en-IN" dirty="0"/>
          </a:p>
        </p:txBody>
      </p:sp>
    </p:spTree>
    <p:extLst>
      <p:ext uri="{BB962C8B-B14F-4D97-AF65-F5344CB8AC3E}">
        <p14:creationId xmlns:p14="http://schemas.microsoft.com/office/powerpoint/2010/main" val="250650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720FA-C38D-08F3-E2AE-6D0CE08AA04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0324605-AE9D-1C47-9619-49E6C2C4839D}"/>
              </a:ext>
            </a:extLst>
          </p:cNvPr>
          <p:cNvPicPr>
            <a:picLocks noChangeAspect="1"/>
          </p:cNvPicPr>
          <p:nvPr/>
        </p:nvPicPr>
        <p:blipFill>
          <a:blip r:embed="rId2"/>
          <a:stretch>
            <a:fillRect/>
          </a:stretch>
        </p:blipFill>
        <p:spPr>
          <a:xfrm>
            <a:off x="348933" y="746741"/>
            <a:ext cx="4801711" cy="3365879"/>
          </a:xfrm>
          <a:prstGeom prst="rect">
            <a:avLst/>
          </a:prstGeom>
        </p:spPr>
      </p:pic>
      <p:sp>
        <p:nvSpPr>
          <p:cNvPr id="4" name="TextBox 3">
            <a:extLst>
              <a:ext uri="{FF2B5EF4-FFF2-40B4-BE49-F238E27FC236}">
                <a16:creationId xmlns:a16="http://schemas.microsoft.com/office/drawing/2014/main" id="{1768FE57-A304-D36F-CF11-8E0CAF929B5C}"/>
              </a:ext>
            </a:extLst>
          </p:cNvPr>
          <p:cNvSpPr txBox="1"/>
          <p:nvPr/>
        </p:nvSpPr>
        <p:spPr>
          <a:xfrm>
            <a:off x="5318521" y="888810"/>
            <a:ext cx="3825479"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For Manager level the HR directly gives bonus on their discretion, therefore the grant bonus option is available which when clicked opens a new window</a:t>
            </a:r>
            <a:endParaRPr lang="en-IN" dirty="0"/>
          </a:p>
        </p:txBody>
      </p:sp>
      <p:sp>
        <p:nvSpPr>
          <p:cNvPr id="3" name="TextBox 2">
            <a:extLst>
              <a:ext uri="{FF2B5EF4-FFF2-40B4-BE49-F238E27FC236}">
                <a16:creationId xmlns:a16="http://schemas.microsoft.com/office/drawing/2014/main" id="{9130E39E-8717-3964-3094-9CD26E08989A}"/>
              </a:ext>
            </a:extLst>
          </p:cNvPr>
          <p:cNvSpPr txBox="1"/>
          <p:nvPr/>
        </p:nvSpPr>
        <p:spPr>
          <a:xfrm>
            <a:off x="2279383" y="4136808"/>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11</a:t>
            </a:r>
            <a:endParaRPr lang="en-IN" dirty="0"/>
          </a:p>
        </p:txBody>
      </p:sp>
    </p:spTree>
    <p:extLst>
      <p:ext uri="{BB962C8B-B14F-4D97-AF65-F5344CB8AC3E}">
        <p14:creationId xmlns:p14="http://schemas.microsoft.com/office/powerpoint/2010/main" val="428703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C0CC7-1132-AF98-03B7-2484EBA702A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1AEA8E1-FB8C-23E0-C6AF-CC0D8E4D9E1F}"/>
              </a:ext>
            </a:extLst>
          </p:cNvPr>
          <p:cNvPicPr>
            <a:picLocks noChangeAspect="1"/>
          </p:cNvPicPr>
          <p:nvPr/>
        </p:nvPicPr>
        <p:blipFill>
          <a:blip r:embed="rId2"/>
          <a:stretch>
            <a:fillRect/>
          </a:stretch>
        </p:blipFill>
        <p:spPr>
          <a:xfrm>
            <a:off x="298926" y="809705"/>
            <a:ext cx="4737418" cy="3320811"/>
          </a:xfrm>
          <a:prstGeom prst="rect">
            <a:avLst/>
          </a:prstGeom>
        </p:spPr>
      </p:pic>
      <p:sp>
        <p:nvSpPr>
          <p:cNvPr id="4" name="TextBox 3">
            <a:extLst>
              <a:ext uri="{FF2B5EF4-FFF2-40B4-BE49-F238E27FC236}">
                <a16:creationId xmlns:a16="http://schemas.microsoft.com/office/drawing/2014/main" id="{2376258F-CCFD-85E1-92C0-2DFF3A6DE5B7}"/>
              </a:ext>
            </a:extLst>
          </p:cNvPr>
          <p:cNvSpPr txBox="1"/>
          <p:nvPr/>
        </p:nvSpPr>
        <p:spPr>
          <a:xfrm>
            <a:off x="5168503" y="809705"/>
            <a:ext cx="397549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Gives the HR the input box to input the amount of bonus that should be provided the specified Manager, on clicking the submit button (figure 23) is shown.</a:t>
            </a:r>
            <a:endParaRPr lang="en-IN" dirty="0"/>
          </a:p>
        </p:txBody>
      </p:sp>
      <p:sp>
        <p:nvSpPr>
          <p:cNvPr id="3" name="TextBox 2">
            <a:extLst>
              <a:ext uri="{FF2B5EF4-FFF2-40B4-BE49-F238E27FC236}">
                <a16:creationId xmlns:a16="http://schemas.microsoft.com/office/drawing/2014/main" id="{726DC38B-C7F3-3D53-8724-F3B5FC82FF56}"/>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12</a:t>
            </a:r>
            <a:endParaRPr lang="en-IN" dirty="0"/>
          </a:p>
        </p:txBody>
      </p:sp>
    </p:spTree>
    <p:extLst>
      <p:ext uri="{BB962C8B-B14F-4D97-AF65-F5344CB8AC3E}">
        <p14:creationId xmlns:p14="http://schemas.microsoft.com/office/powerpoint/2010/main" val="42987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4DD8F-4297-27CA-45F4-30F53379CD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DA228D7-D5C2-BD1E-0433-45FAED494A71}"/>
              </a:ext>
            </a:extLst>
          </p:cNvPr>
          <p:cNvPicPr>
            <a:picLocks noChangeAspect="1"/>
          </p:cNvPicPr>
          <p:nvPr/>
        </p:nvPicPr>
        <p:blipFill>
          <a:blip r:embed="rId2"/>
          <a:stretch>
            <a:fillRect/>
          </a:stretch>
        </p:blipFill>
        <p:spPr>
          <a:xfrm>
            <a:off x="213201" y="822521"/>
            <a:ext cx="4780280" cy="3350857"/>
          </a:xfrm>
          <a:prstGeom prst="rect">
            <a:avLst/>
          </a:prstGeom>
        </p:spPr>
      </p:pic>
      <p:sp>
        <p:nvSpPr>
          <p:cNvPr id="4" name="TextBox 3">
            <a:extLst>
              <a:ext uri="{FF2B5EF4-FFF2-40B4-BE49-F238E27FC236}">
                <a16:creationId xmlns:a16="http://schemas.microsoft.com/office/drawing/2014/main" id="{9A66A3DE-5677-D63A-39F6-AC2C38D21487}"/>
              </a:ext>
            </a:extLst>
          </p:cNvPr>
          <p:cNvSpPr txBox="1"/>
          <p:nvPr/>
        </p:nvSpPr>
        <p:spPr>
          <a:xfrm>
            <a:off x="5111353" y="822521"/>
            <a:ext cx="4032647"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dirty="0"/>
          </a:p>
        </p:txBody>
      </p:sp>
      <p:sp>
        <p:nvSpPr>
          <p:cNvPr id="3" name="TextBox 2">
            <a:extLst>
              <a:ext uri="{FF2B5EF4-FFF2-40B4-BE49-F238E27FC236}">
                <a16:creationId xmlns:a16="http://schemas.microsoft.com/office/drawing/2014/main" id="{A65BBF46-F951-1525-BC44-ABC6A5CA1D9E}"/>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13</a:t>
            </a:r>
            <a:endParaRPr lang="en-IN" dirty="0"/>
          </a:p>
        </p:txBody>
      </p:sp>
    </p:spTree>
    <p:extLst>
      <p:ext uri="{BB962C8B-B14F-4D97-AF65-F5344CB8AC3E}">
        <p14:creationId xmlns:p14="http://schemas.microsoft.com/office/powerpoint/2010/main" val="23693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2420"/>
            <a:ext cx="9144000" cy="3372406"/>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a:t>
            </a: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 to Topic</a:t>
            </a:r>
          </a:p>
          <a:p>
            <a:pPr marL="274320" lvl="0" indent="-274320" algn="just" rtl="0">
              <a:lnSpc>
                <a:spcPct val="100000"/>
              </a:lnSpc>
              <a:spcBef>
                <a:spcPts val="0"/>
              </a:spcBef>
              <a:spcAft>
                <a:spcPts val="0"/>
              </a:spcAft>
              <a:buSzPts val="1140"/>
              <a:buChar char="⚫"/>
            </a:pPr>
            <a:endParaRPr lang="en-US" sz="1200" b="1" dirty="0">
              <a:latin typeface="Times New Roman" panose="02020603050405020304" pitchFamily="18" charset="0"/>
              <a:cs typeface="Times New Roman" panose="02020603050405020304" pitchFamily="18" charset="0"/>
              <a:sym typeface="Times New Roman"/>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In the dynamic landscape of modern organizations, the effective management of human resources is paramount to achieving strategic goals and maintaining a competitive edge. The HR Management System (HRMS) emerges as a comprehensive solution, seamlessly integrating technology and human resource management practices to streamline processes, enhance efficiency, and foster a more strategic approach to workforce management.</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HRMS serves as the central hub for all HR-related activities within an organization, providing a robust platform for managing employee information, recruitment, performance appraisal, training, and more. This system not only automates routine HR tasks but also empowers HR professionals with valuable insights through analytics, aiding in informed decision-making.</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In this digital age, HR MANAGEMENT SYSTEM With the advent of technology The HRMS consolidates and centralizes employee data, providing a secure and accessible repository for personal details, qualifications, and performance records.</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Facilitating employee development, the HRMS aids in planning, implementing, and tracking training programs to enhance skills and knowledge.</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As organizations continue to recognize the strategic importance of their human capital, the HRMS emerges as a critical tool in fostering a positive employee experience, ensuring compliance with regulations, and driving organizational success. This introduction sets the stage for exploring the various dimensions and functionalities of the HR Management System, ultimately contributing to the evolution of modern HR practices within the organization..</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rtl="0">
              <a:lnSpc>
                <a:spcPct val="100000"/>
              </a:lnSpc>
              <a:spcBef>
                <a:spcPts val="0"/>
              </a:spcBef>
              <a:spcAft>
                <a:spcPts val="0"/>
              </a:spcAft>
              <a:buSzPts val="1140"/>
              <a:buNone/>
            </a:pPr>
            <a:endParaRPr sz="1600" dirty="0">
              <a:latin typeface="Times New Roman" panose="02020603050405020304" pitchFamily="18" charset="0"/>
              <a:cs typeface="Times New Roman" panose="02020603050405020304" pitchFamily="18" charset="0"/>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5090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72000" y="834795"/>
            <a:ext cx="4579144"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 the last question of the survey along with the previous next and submit buttons to move between the questions and to assign the survey for the employees to fill it.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016434B-68B3-515F-C5C8-FDF148EDB338}"/>
              </a:ext>
            </a:extLst>
          </p:cNvPr>
          <p:cNvPicPr>
            <a:picLocks noChangeAspect="1"/>
          </p:cNvPicPr>
          <p:nvPr/>
        </p:nvPicPr>
        <p:blipFill>
          <a:blip r:embed="rId2"/>
          <a:stretch>
            <a:fillRect/>
          </a:stretch>
        </p:blipFill>
        <p:spPr>
          <a:xfrm>
            <a:off x="151687" y="834795"/>
            <a:ext cx="4281011" cy="3000921"/>
          </a:xfrm>
          <a:prstGeom prst="rect">
            <a:avLst/>
          </a:prstGeom>
        </p:spPr>
      </p:pic>
      <p:sp>
        <p:nvSpPr>
          <p:cNvPr id="2" name="TextBox 1">
            <a:extLst>
              <a:ext uri="{FF2B5EF4-FFF2-40B4-BE49-F238E27FC236}">
                <a16:creationId xmlns:a16="http://schemas.microsoft.com/office/drawing/2014/main" id="{528FED86-A812-F2CF-CE98-305ED9037C49}"/>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14</a:t>
            </a:r>
            <a:endParaRPr lang="en-IN" dirty="0"/>
          </a:p>
        </p:txBody>
      </p:sp>
    </p:spTree>
    <p:extLst>
      <p:ext uri="{BB962C8B-B14F-4D97-AF65-F5344CB8AC3E}">
        <p14:creationId xmlns:p14="http://schemas.microsoft.com/office/powerpoint/2010/main" val="2366438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5AD84-1791-F141-D91C-98D03D5BB99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FC8DB76-AA60-1CCB-EE19-6654C026821B}"/>
              </a:ext>
            </a:extLst>
          </p:cNvPr>
          <p:cNvPicPr>
            <a:picLocks noChangeAspect="1"/>
          </p:cNvPicPr>
          <p:nvPr/>
        </p:nvPicPr>
        <p:blipFill>
          <a:blip r:embed="rId2"/>
          <a:stretch>
            <a:fillRect/>
          </a:stretch>
        </p:blipFill>
        <p:spPr>
          <a:xfrm>
            <a:off x="248920" y="772670"/>
            <a:ext cx="4730999" cy="3316312"/>
          </a:xfrm>
          <a:prstGeom prst="rect">
            <a:avLst/>
          </a:prstGeom>
        </p:spPr>
      </p:pic>
      <p:sp>
        <p:nvSpPr>
          <p:cNvPr id="4" name="TextBox 3">
            <a:extLst>
              <a:ext uri="{FF2B5EF4-FFF2-40B4-BE49-F238E27FC236}">
                <a16:creationId xmlns:a16="http://schemas.microsoft.com/office/drawing/2014/main" id="{FD450424-8BF8-5C4B-B443-C3CC93F9F72A}"/>
              </a:ext>
            </a:extLst>
          </p:cNvPr>
          <p:cNvSpPr txBox="1"/>
          <p:nvPr/>
        </p:nvSpPr>
        <p:spPr>
          <a:xfrm>
            <a:off x="5268516" y="851253"/>
            <a:ext cx="3875484"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that is shown to the user who logs in at the manager level, the user has the options to approve performance reviews, approve vacation/sick leaves, check progress on tasks which are in progress by employees, assign promotions, approve resignation and request for bonus for employees</a:t>
            </a:r>
            <a:endParaRPr lang="en-IN" dirty="0"/>
          </a:p>
        </p:txBody>
      </p:sp>
      <p:sp>
        <p:nvSpPr>
          <p:cNvPr id="3" name="TextBox 2">
            <a:extLst>
              <a:ext uri="{FF2B5EF4-FFF2-40B4-BE49-F238E27FC236}">
                <a16:creationId xmlns:a16="http://schemas.microsoft.com/office/drawing/2014/main" id="{61393B34-AA7B-03BE-9B50-C0116FDF57C5}"/>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15</a:t>
            </a:r>
            <a:endParaRPr lang="en-IN" dirty="0"/>
          </a:p>
        </p:txBody>
      </p:sp>
    </p:spTree>
    <p:extLst>
      <p:ext uri="{BB962C8B-B14F-4D97-AF65-F5344CB8AC3E}">
        <p14:creationId xmlns:p14="http://schemas.microsoft.com/office/powerpoint/2010/main" val="173204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4BA1-2C0D-4B22-677A-25295108B9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409AEAD-0CFD-92CF-ECB0-9E1D456BB9E9}"/>
              </a:ext>
            </a:extLst>
          </p:cNvPr>
          <p:cNvPicPr>
            <a:picLocks noChangeAspect="1"/>
          </p:cNvPicPr>
          <p:nvPr/>
        </p:nvPicPr>
        <p:blipFill>
          <a:blip r:embed="rId2"/>
          <a:stretch>
            <a:fillRect/>
          </a:stretch>
        </p:blipFill>
        <p:spPr>
          <a:xfrm>
            <a:off x="256064" y="917736"/>
            <a:ext cx="4573111" cy="3205636"/>
          </a:xfrm>
          <a:prstGeom prst="rect">
            <a:avLst/>
          </a:prstGeom>
        </p:spPr>
      </p:pic>
      <p:sp>
        <p:nvSpPr>
          <p:cNvPr id="4" name="TextBox 3">
            <a:extLst>
              <a:ext uri="{FF2B5EF4-FFF2-40B4-BE49-F238E27FC236}">
                <a16:creationId xmlns:a16="http://schemas.microsoft.com/office/drawing/2014/main" id="{B41069E6-E6B9-B4C6-6D5D-E3A329E777B5}"/>
              </a:ext>
            </a:extLst>
          </p:cNvPr>
          <p:cNvSpPr txBox="1"/>
          <p:nvPr/>
        </p:nvSpPr>
        <p:spPr>
          <a:xfrm>
            <a:off x="4975622" y="917736"/>
            <a:ext cx="4168378" cy="1464055"/>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Opens a new window when the approve performance review button is clicked, this displays the list of employees who have filled their quarterly and annual reports separately, clicking each employee’s name will give the information they have filled, that performance review can then be approved or denied by the manager.</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06B1CAED-645B-1750-48B4-D05F4740F804}"/>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16</a:t>
            </a:r>
            <a:endParaRPr lang="en-IN" dirty="0"/>
          </a:p>
        </p:txBody>
      </p:sp>
    </p:spTree>
    <p:extLst>
      <p:ext uri="{BB962C8B-B14F-4D97-AF65-F5344CB8AC3E}">
        <p14:creationId xmlns:p14="http://schemas.microsoft.com/office/powerpoint/2010/main" val="1298442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68C5-4628-AE48-74A5-2105EE5395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8D5024F-1841-BC68-8D33-E63901485114}"/>
              </a:ext>
            </a:extLst>
          </p:cNvPr>
          <p:cNvPicPr>
            <a:picLocks noChangeAspect="1"/>
          </p:cNvPicPr>
          <p:nvPr/>
        </p:nvPicPr>
        <p:blipFill>
          <a:blip r:embed="rId2"/>
          <a:stretch>
            <a:fillRect/>
          </a:stretch>
        </p:blipFill>
        <p:spPr>
          <a:xfrm>
            <a:off x="198916" y="756761"/>
            <a:ext cx="4230782" cy="3332221"/>
          </a:xfrm>
          <a:prstGeom prst="rect">
            <a:avLst/>
          </a:prstGeom>
        </p:spPr>
      </p:pic>
      <p:sp>
        <p:nvSpPr>
          <p:cNvPr id="4" name="TextBox 3">
            <a:extLst>
              <a:ext uri="{FF2B5EF4-FFF2-40B4-BE49-F238E27FC236}">
                <a16:creationId xmlns:a16="http://schemas.microsoft.com/office/drawing/2014/main" id="{686F3CF2-9C7B-CB1C-DA00-AEDA625188C8}"/>
              </a:ext>
            </a:extLst>
          </p:cNvPr>
          <p:cNvSpPr txBox="1"/>
          <p:nvPr/>
        </p:nvSpPr>
        <p:spPr>
          <a:xfrm>
            <a:off x="4947047" y="756761"/>
            <a:ext cx="4196953"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details of the performance review filled in by the employee along with approve and deny buttons for the performance review.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F2EE799B-DD7E-15D9-83C1-B5C87F0CCF51}"/>
              </a:ext>
            </a:extLst>
          </p:cNvPr>
          <p:cNvSpPr txBox="1"/>
          <p:nvPr/>
        </p:nvSpPr>
        <p:spPr>
          <a:xfrm>
            <a:off x="1838110"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17</a:t>
            </a:r>
            <a:endParaRPr lang="en-IN" dirty="0"/>
          </a:p>
        </p:txBody>
      </p:sp>
    </p:spTree>
    <p:extLst>
      <p:ext uri="{BB962C8B-B14F-4D97-AF65-F5344CB8AC3E}">
        <p14:creationId xmlns:p14="http://schemas.microsoft.com/office/powerpoint/2010/main" val="2003184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D230E-092F-E3FB-DB34-38386DE812E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6954A25-F866-BB1A-08E7-BF8EE8B8568F}"/>
              </a:ext>
            </a:extLst>
          </p:cNvPr>
          <p:cNvPicPr>
            <a:picLocks noChangeAspect="1"/>
          </p:cNvPicPr>
          <p:nvPr/>
        </p:nvPicPr>
        <p:blipFill>
          <a:blip r:embed="rId2"/>
          <a:stretch>
            <a:fillRect/>
          </a:stretch>
        </p:blipFill>
        <p:spPr>
          <a:xfrm>
            <a:off x="237967" y="726837"/>
            <a:ext cx="4334034" cy="3037559"/>
          </a:xfrm>
          <a:prstGeom prst="rect">
            <a:avLst/>
          </a:prstGeom>
        </p:spPr>
      </p:pic>
      <p:sp>
        <p:nvSpPr>
          <p:cNvPr id="4" name="TextBox 3">
            <a:extLst>
              <a:ext uri="{FF2B5EF4-FFF2-40B4-BE49-F238E27FC236}">
                <a16:creationId xmlns:a16="http://schemas.microsoft.com/office/drawing/2014/main" id="{12868B71-120E-8E1C-5ADD-0F06763B9DF2}"/>
              </a:ext>
            </a:extLst>
          </p:cNvPr>
          <p:cNvSpPr txBox="1"/>
          <p:nvPr/>
        </p:nvSpPr>
        <p:spPr>
          <a:xfrm>
            <a:off x="5647134" y="726837"/>
            <a:ext cx="3496866"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list of employees whose vacation and sick leave approvals are still pending will be shown in separate list here, the Manager can then click on each user’s name and view the details filled in</a:t>
            </a:r>
            <a:endParaRPr lang="en-IN" dirty="0"/>
          </a:p>
        </p:txBody>
      </p:sp>
      <p:sp>
        <p:nvSpPr>
          <p:cNvPr id="3" name="TextBox 2">
            <a:extLst>
              <a:ext uri="{FF2B5EF4-FFF2-40B4-BE49-F238E27FC236}">
                <a16:creationId xmlns:a16="http://schemas.microsoft.com/office/drawing/2014/main" id="{31DAB012-776E-F96C-A1A0-0C58036BD0DB}"/>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18</a:t>
            </a:r>
            <a:endParaRPr lang="en-IN" dirty="0"/>
          </a:p>
        </p:txBody>
      </p:sp>
    </p:spTree>
    <p:extLst>
      <p:ext uri="{BB962C8B-B14F-4D97-AF65-F5344CB8AC3E}">
        <p14:creationId xmlns:p14="http://schemas.microsoft.com/office/powerpoint/2010/main" val="1163281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3358A-762A-B892-68FA-35EB1EB0FBA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9888AF-2B04-BF94-71BE-9FD2F32E70AA}"/>
              </a:ext>
            </a:extLst>
          </p:cNvPr>
          <p:cNvPicPr>
            <a:picLocks noChangeAspect="1"/>
          </p:cNvPicPr>
          <p:nvPr/>
        </p:nvPicPr>
        <p:blipFill>
          <a:blip r:embed="rId2"/>
          <a:stretch>
            <a:fillRect/>
          </a:stretch>
        </p:blipFill>
        <p:spPr>
          <a:xfrm>
            <a:off x="184627" y="820525"/>
            <a:ext cx="4387374" cy="3075439"/>
          </a:xfrm>
          <a:prstGeom prst="rect">
            <a:avLst/>
          </a:prstGeom>
        </p:spPr>
      </p:pic>
      <p:sp>
        <p:nvSpPr>
          <p:cNvPr id="4" name="TextBox 3">
            <a:extLst>
              <a:ext uri="{FF2B5EF4-FFF2-40B4-BE49-F238E27FC236}">
                <a16:creationId xmlns:a16="http://schemas.microsoft.com/office/drawing/2014/main" id="{CD0E7F06-FC8D-DDA6-3419-7D253BEF0C75}"/>
              </a:ext>
            </a:extLst>
          </p:cNvPr>
          <p:cNvSpPr txBox="1"/>
          <p:nvPr/>
        </p:nvSpPr>
        <p:spPr>
          <a:xfrm>
            <a:off x="4997053" y="820525"/>
            <a:ext cx="414694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When the Request for bonus button is clicked a new window is created which gives the list for the employees which are clickable, upon clicking that window a new window is further created</a:t>
            </a:r>
            <a:endParaRPr lang="en-IN" dirty="0"/>
          </a:p>
        </p:txBody>
      </p:sp>
      <p:sp>
        <p:nvSpPr>
          <p:cNvPr id="3" name="TextBox 2">
            <a:extLst>
              <a:ext uri="{FF2B5EF4-FFF2-40B4-BE49-F238E27FC236}">
                <a16:creationId xmlns:a16="http://schemas.microsoft.com/office/drawing/2014/main" id="{DDC49F5E-5F8E-7FD7-CC36-641532830144}"/>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19</a:t>
            </a:r>
            <a:endParaRPr lang="en-IN" dirty="0"/>
          </a:p>
        </p:txBody>
      </p:sp>
    </p:spTree>
    <p:extLst>
      <p:ext uri="{BB962C8B-B14F-4D97-AF65-F5344CB8AC3E}">
        <p14:creationId xmlns:p14="http://schemas.microsoft.com/office/powerpoint/2010/main" val="1416092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1E029B-2B25-49CC-5BF7-A9206DB4C20F}"/>
              </a:ext>
            </a:extLst>
          </p:cNvPr>
          <p:cNvPicPr>
            <a:picLocks noChangeAspect="1"/>
          </p:cNvPicPr>
          <p:nvPr/>
        </p:nvPicPr>
        <p:blipFill>
          <a:blip r:embed="rId2"/>
          <a:stretch>
            <a:fillRect/>
          </a:stretch>
        </p:blipFill>
        <p:spPr>
          <a:xfrm>
            <a:off x="298926" y="825602"/>
            <a:ext cx="4551680" cy="3190614"/>
          </a:xfrm>
          <a:prstGeom prst="rect">
            <a:avLst/>
          </a:prstGeom>
        </p:spPr>
      </p:pic>
      <p:sp>
        <p:nvSpPr>
          <p:cNvPr id="4" name="TextBox 3">
            <a:extLst>
              <a:ext uri="{FF2B5EF4-FFF2-40B4-BE49-F238E27FC236}">
                <a16:creationId xmlns:a16="http://schemas.microsoft.com/office/drawing/2014/main" id="{A2E40F25-4840-0766-2EDF-5ADF199AB400}"/>
              </a:ext>
            </a:extLst>
          </p:cNvPr>
          <p:cNvSpPr txBox="1"/>
          <p:nvPr/>
        </p:nvSpPr>
        <p:spPr>
          <a:xfrm>
            <a:off x="5054203" y="825602"/>
            <a:ext cx="4089797"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This new window gives the option for the amount of bonus to be requested by the manager for the employee along with the reason for this. There are also two buttons to submit the request or exit from that window.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C68435DF-9EFD-EDCC-38F5-0C3472A7C182}"/>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20</a:t>
            </a:r>
            <a:endParaRPr lang="en-IN" dirty="0"/>
          </a:p>
        </p:txBody>
      </p:sp>
    </p:spTree>
    <p:extLst>
      <p:ext uri="{BB962C8B-B14F-4D97-AF65-F5344CB8AC3E}">
        <p14:creationId xmlns:p14="http://schemas.microsoft.com/office/powerpoint/2010/main" val="2884524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066CD-5B6E-F080-F0D4-7F07A0BF2BF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39A2AFB-86CB-7763-11CA-1394A6D3DAAB}"/>
              </a:ext>
            </a:extLst>
          </p:cNvPr>
          <p:cNvPicPr>
            <a:picLocks noChangeAspect="1"/>
          </p:cNvPicPr>
          <p:nvPr/>
        </p:nvPicPr>
        <p:blipFill>
          <a:blip r:embed="rId2"/>
          <a:stretch>
            <a:fillRect/>
          </a:stretch>
        </p:blipFill>
        <p:spPr>
          <a:xfrm>
            <a:off x="170338" y="857250"/>
            <a:ext cx="4504494" cy="3157538"/>
          </a:xfrm>
          <a:prstGeom prst="rect">
            <a:avLst/>
          </a:prstGeom>
        </p:spPr>
      </p:pic>
      <p:sp>
        <p:nvSpPr>
          <p:cNvPr id="4" name="TextBox 3">
            <a:extLst>
              <a:ext uri="{FF2B5EF4-FFF2-40B4-BE49-F238E27FC236}">
                <a16:creationId xmlns:a16="http://schemas.microsoft.com/office/drawing/2014/main" id="{1EA5ACC1-9011-D8F4-0FB5-9AFC0735429A}"/>
              </a:ext>
            </a:extLst>
          </p:cNvPr>
          <p:cNvSpPr txBox="1"/>
          <p:nvPr/>
        </p:nvSpPr>
        <p:spPr>
          <a:xfrm>
            <a:off x="4832747" y="857250"/>
            <a:ext cx="4311253"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shown to the employee role and permission level, it consists of options to Apply for sick/vacation days, apply for resignation, check and update progress on tasks, view and submit surveys created by the HR, submit complaints of various things and submit their own performance review.</a:t>
            </a:r>
            <a:endParaRPr lang="en-IN" dirty="0"/>
          </a:p>
        </p:txBody>
      </p:sp>
      <p:sp>
        <p:nvSpPr>
          <p:cNvPr id="3" name="TextBox 2">
            <a:extLst>
              <a:ext uri="{FF2B5EF4-FFF2-40B4-BE49-F238E27FC236}">
                <a16:creationId xmlns:a16="http://schemas.microsoft.com/office/drawing/2014/main" id="{D4232B05-AF5B-E94D-A1A7-E92B4AD92E17}"/>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21</a:t>
            </a:r>
            <a:endParaRPr lang="en-IN" dirty="0"/>
          </a:p>
        </p:txBody>
      </p:sp>
    </p:spTree>
    <p:extLst>
      <p:ext uri="{BB962C8B-B14F-4D97-AF65-F5344CB8AC3E}">
        <p14:creationId xmlns:p14="http://schemas.microsoft.com/office/powerpoint/2010/main" val="2239189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54C1E-E528-AED1-C358-B9A718D1F2B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EDE2D31-9BFA-F667-D2B2-FDF8300E760B}"/>
              </a:ext>
            </a:extLst>
          </p:cNvPr>
          <p:cNvPicPr>
            <a:picLocks noChangeAspect="1"/>
          </p:cNvPicPr>
          <p:nvPr/>
        </p:nvPicPr>
        <p:blipFill>
          <a:blip r:embed="rId2"/>
          <a:stretch>
            <a:fillRect/>
          </a:stretch>
        </p:blipFill>
        <p:spPr>
          <a:xfrm>
            <a:off x="91756" y="832744"/>
            <a:ext cx="4610791" cy="3232049"/>
          </a:xfrm>
          <a:prstGeom prst="rect">
            <a:avLst/>
          </a:prstGeom>
        </p:spPr>
      </p:pic>
      <p:sp>
        <p:nvSpPr>
          <p:cNvPr id="4" name="TextBox 3">
            <a:extLst>
              <a:ext uri="{FF2B5EF4-FFF2-40B4-BE49-F238E27FC236}">
                <a16:creationId xmlns:a16="http://schemas.microsoft.com/office/drawing/2014/main" id="{DD5823CC-3CFF-DA34-E785-37513011A279}"/>
              </a:ext>
            </a:extLst>
          </p:cNvPr>
          <p:cNvSpPr txBox="1"/>
          <p:nvPr/>
        </p:nvSpPr>
        <p:spPr>
          <a:xfrm>
            <a:off x="4782740" y="832744"/>
            <a:ext cx="4361260"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This window is opened when the employee clicks on the Apply for Sick/Vacation days button, it gives the employee the options to choose between the sick and vacation days request along with the number of days to be requested and the reason for the request.</a:t>
            </a:r>
            <a:endParaRPr lang="en-IN" dirty="0"/>
          </a:p>
        </p:txBody>
      </p:sp>
      <p:sp>
        <p:nvSpPr>
          <p:cNvPr id="3" name="TextBox 2">
            <a:extLst>
              <a:ext uri="{FF2B5EF4-FFF2-40B4-BE49-F238E27FC236}">
                <a16:creationId xmlns:a16="http://schemas.microsoft.com/office/drawing/2014/main" id="{B6C88D44-9F31-4D3A-4AF8-5DEE5EDAA176}"/>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22</a:t>
            </a:r>
            <a:endParaRPr lang="en-IN" dirty="0"/>
          </a:p>
        </p:txBody>
      </p:sp>
    </p:spTree>
    <p:extLst>
      <p:ext uri="{BB962C8B-B14F-4D97-AF65-F5344CB8AC3E}">
        <p14:creationId xmlns:p14="http://schemas.microsoft.com/office/powerpoint/2010/main" val="725616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50F1-5C48-6450-35C8-27A50317B9D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DE3EF06-5398-9F23-7510-383511DF444D}"/>
              </a:ext>
            </a:extLst>
          </p:cNvPr>
          <p:cNvPicPr>
            <a:picLocks noChangeAspect="1"/>
          </p:cNvPicPr>
          <p:nvPr/>
        </p:nvPicPr>
        <p:blipFill>
          <a:blip r:embed="rId2"/>
          <a:stretch>
            <a:fillRect/>
          </a:stretch>
        </p:blipFill>
        <p:spPr>
          <a:xfrm>
            <a:off x="184626" y="826198"/>
            <a:ext cx="4673124" cy="3275743"/>
          </a:xfrm>
          <a:prstGeom prst="rect">
            <a:avLst/>
          </a:prstGeom>
        </p:spPr>
      </p:pic>
      <p:sp>
        <p:nvSpPr>
          <p:cNvPr id="4" name="TextBox 3">
            <a:extLst>
              <a:ext uri="{FF2B5EF4-FFF2-40B4-BE49-F238E27FC236}">
                <a16:creationId xmlns:a16="http://schemas.microsoft.com/office/drawing/2014/main" id="{4B0835E2-208B-D6DE-48B2-7534AA9A792F}"/>
              </a:ext>
            </a:extLst>
          </p:cNvPr>
          <p:cNvSpPr txBox="1"/>
          <p:nvPr/>
        </p:nvSpPr>
        <p:spPr>
          <a:xfrm>
            <a:off x="4975622" y="826198"/>
            <a:ext cx="4168378"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window shown when the user clicks on the apple for resignation button, which ask the user for the to apply for resignation (minimum 2 weeks notice) along with the reason for the resignation and a submit button to submit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EB0F8E9-9A05-ABF1-D900-FA3B9415B3F0}"/>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23</a:t>
            </a:r>
            <a:endParaRPr lang="en-IN" dirty="0"/>
          </a:p>
        </p:txBody>
      </p:sp>
    </p:spTree>
    <p:extLst>
      <p:ext uri="{BB962C8B-B14F-4D97-AF65-F5344CB8AC3E}">
        <p14:creationId xmlns:p14="http://schemas.microsoft.com/office/powerpoint/2010/main" val="1445881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8316"/>
            <a:ext cx="91440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Need of Project</a:t>
            </a:r>
            <a:endParaRPr lang="en-IN"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5" name="TextBox 4">
            <a:extLst>
              <a:ext uri="{FF2B5EF4-FFF2-40B4-BE49-F238E27FC236}">
                <a16:creationId xmlns:a16="http://schemas.microsoft.com/office/drawing/2014/main" id="{EC5F14AD-A5D2-A5C6-0D37-C4CF8832F25F}"/>
              </a:ext>
            </a:extLst>
          </p:cNvPr>
          <p:cNvSpPr txBox="1"/>
          <p:nvPr/>
        </p:nvSpPr>
        <p:spPr>
          <a:xfrm>
            <a:off x="0" y="1199069"/>
            <a:ext cx="9144000" cy="355994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The need for a Human Resources (HR) Management System stems from the growing complexity of modern organizations and the crucial role HR plays in managing human capital effectively. Here are some key points highlighting the necessity of such a system:</a:t>
            </a: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Human Resources (HR) Management System serves as a centralized hub for employee information, automating administrative tasks and enabling data-driven decision-making. By ensuring compliance with evolving regulations and streamlining processes like payroll and leave management, it empowers HR professionals to focus on strategic initiatives. Through intuitive self-service portals and enhanced communication channels, it fosters employee engagement and collaboration while adapting to organizational growth and complexity. In essence, it's a vital tool for modern businesses to optimize HR operations, promote transparency, and drive sustainable success through effective talent management</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Centralized Data Management: A HR Management System provides a centralized platform to store and manage employee information such as personal details, job history, performance evaluations, training records, and benefits. This centralized database ensures data integrity, security, and accessibility.</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Streamlined Processes: Traditional paper-based HR processes can be time-consuming, error-prone, and inefficient. An HR Management System automates routine administrative tasks such as payroll processing, leave management, and employee onboarding, thereby freeing up HR personnel to focus on strategic initiatives.</a:t>
            </a: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777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B2F58-92C7-A4AF-0B6E-5FD558DCCA6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5C9BE0-E4D3-CA82-887C-2F1F0AF983DF}"/>
              </a:ext>
            </a:extLst>
          </p:cNvPr>
          <p:cNvPicPr>
            <a:picLocks noChangeAspect="1"/>
          </p:cNvPicPr>
          <p:nvPr/>
        </p:nvPicPr>
        <p:blipFill>
          <a:blip r:embed="rId2"/>
          <a:stretch>
            <a:fillRect/>
          </a:stretch>
        </p:blipFill>
        <p:spPr>
          <a:xfrm>
            <a:off x="320357" y="758613"/>
            <a:ext cx="4247752" cy="2977568"/>
          </a:xfrm>
          <a:prstGeom prst="rect">
            <a:avLst/>
          </a:prstGeom>
        </p:spPr>
      </p:pic>
      <p:sp>
        <p:nvSpPr>
          <p:cNvPr id="4" name="TextBox 3">
            <a:extLst>
              <a:ext uri="{FF2B5EF4-FFF2-40B4-BE49-F238E27FC236}">
                <a16:creationId xmlns:a16="http://schemas.microsoft.com/office/drawing/2014/main" id="{B274D623-5185-A584-4E1D-28F932A65991}"/>
              </a:ext>
            </a:extLst>
          </p:cNvPr>
          <p:cNvSpPr txBox="1"/>
          <p:nvPr/>
        </p:nvSpPr>
        <p:spPr>
          <a:xfrm>
            <a:off x="5604272" y="758613"/>
            <a:ext cx="3539728"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window shown when the employee clicks on the check progress on task button, it also gives the option to update the progress and mark the task as completed.</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617DF5B-192F-42F0-DA0A-9398BBF06072}"/>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24</a:t>
            </a:r>
            <a:endParaRPr lang="en-IN" dirty="0"/>
          </a:p>
        </p:txBody>
      </p:sp>
    </p:spTree>
    <p:extLst>
      <p:ext uri="{BB962C8B-B14F-4D97-AF65-F5344CB8AC3E}">
        <p14:creationId xmlns:p14="http://schemas.microsoft.com/office/powerpoint/2010/main" val="3070456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9D4DB-A17D-E2A6-B1F6-D0F0988376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AE3E4C-A515-E826-5DDC-1400C3F0687D}"/>
              </a:ext>
            </a:extLst>
          </p:cNvPr>
          <p:cNvPicPr>
            <a:picLocks noChangeAspect="1"/>
          </p:cNvPicPr>
          <p:nvPr/>
        </p:nvPicPr>
        <p:blipFill>
          <a:blip r:embed="rId2"/>
          <a:stretch>
            <a:fillRect/>
          </a:stretch>
        </p:blipFill>
        <p:spPr>
          <a:xfrm>
            <a:off x="120333" y="823712"/>
            <a:ext cx="4451667" cy="3120507"/>
          </a:xfrm>
          <a:prstGeom prst="rect">
            <a:avLst/>
          </a:prstGeom>
        </p:spPr>
      </p:pic>
      <p:sp>
        <p:nvSpPr>
          <p:cNvPr id="4" name="TextBox 3">
            <a:extLst>
              <a:ext uri="{FF2B5EF4-FFF2-40B4-BE49-F238E27FC236}">
                <a16:creationId xmlns:a16="http://schemas.microsoft.com/office/drawing/2014/main" id="{D6AC1207-18E1-B3B1-F184-A27CB5A1383C}"/>
              </a:ext>
            </a:extLst>
          </p:cNvPr>
          <p:cNvSpPr txBox="1"/>
          <p:nvPr/>
        </p:nvSpPr>
        <p:spPr>
          <a:xfrm>
            <a:off x="5254228" y="884396"/>
            <a:ext cx="3889772"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shown when the user clicks on the submit survey button to fill the survey set by the HR for the employees. The questions are displayed along with the question number and the radio buttons for the options, at the bottom of the window there are 3 more buttons for previous, next and submit.</a:t>
            </a:r>
            <a:endParaRPr lang="en-IN" dirty="0"/>
          </a:p>
        </p:txBody>
      </p:sp>
      <p:sp>
        <p:nvSpPr>
          <p:cNvPr id="3" name="TextBox 2">
            <a:extLst>
              <a:ext uri="{FF2B5EF4-FFF2-40B4-BE49-F238E27FC236}">
                <a16:creationId xmlns:a16="http://schemas.microsoft.com/office/drawing/2014/main" id="{73E4D2B6-80AA-04E0-4CFF-922EECD72621}"/>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25</a:t>
            </a:r>
            <a:endParaRPr lang="en-IN" dirty="0"/>
          </a:p>
        </p:txBody>
      </p:sp>
    </p:spTree>
    <p:extLst>
      <p:ext uri="{BB962C8B-B14F-4D97-AF65-F5344CB8AC3E}">
        <p14:creationId xmlns:p14="http://schemas.microsoft.com/office/powerpoint/2010/main" val="4136427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6ADC1-1F8B-F094-9F64-ECC5C8E8E7C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BE67A76-F54F-15A7-2AC0-7C156B79512B}"/>
              </a:ext>
            </a:extLst>
          </p:cNvPr>
          <p:cNvPicPr>
            <a:picLocks noChangeAspect="1"/>
          </p:cNvPicPr>
          <p:nvPr/>
        </p:nvPicPr>
        <p:blipFill>
          <a:blip r:embed="rId2"/>
          <a:stretch>
            <a:fillRect/>
          </a:stretch>
        </p:blipFill>
        <p:spPr>
          <a:xfrm>
            <a:off x="148908" y="831802"/>
            <a:ext cx="4423092" cy="3100477"/>
          </a:xfrm>
          <a:prstGeom prst="rect">
            <a:avLst/>
          </a:prstGeom>
        </p:spPr>
      </p:pic>
      <p:sp>
        <p:nvSpPr>
          <p:cNvPr id="4" name="TextBox 3">
            <a:extLst>
              <a:ext uri="{FF2B5EF4-FFF2-40B4-BE49-F238E27FC236}">
                <a16:creationId xmlns:a16="http://schemas.microsoft.com/office/drawing/2014/main" id="{522560EB-FD02-1E1A-9C7D-960067AAE4B7}"/>
              </a:ext>
            </a:extLst>
          </p:cNvPr>
          <p:cNvSpPr txBox="1"/>
          <p:nvPr/>
        </p:nvSpPr>
        <p:spPr>
          <a:xfrm>
            <a:off x="5039916" y="831802"/>
            <a:ext cx="4104084"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an employee clicks on the submit complaint button this window is created which gives 2 input boxes for the name of the employee along with the reason for the complaint, after the two input boxes there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AC0930BF-BBEB-8FB9-941D-3F36ABA51DDB}"/>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26</a:t>
            </a:r>
            <a:endParaRPr lang="en-IN" dirty="0"/>
          </a:p>
        </p:txBody>
      </p:sp>
    </p:spTree>
    <p:extLst>
      <p:ext uri="{BB962C8B-B14F-4D97-AF65-F5344CB8AC3E}">
        <p14:creationId xmlns:p14="http://schemas.microsoft.com/office/powerpoint/2010/main" val="3349366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BF240-A7C7-70D6-9E99-F3C32B83AB3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C406339-BB8E-FD86-A983-F2BD1321FE66}"/>
              </a:ext>
            </a:extLst>
          </p:cNvPr>
          <p:cNvPicPr>
            <a:picLocks noChangeAspect="1"/>
          </p:cNvPicPr>
          <p:nvPr/>
        </p:nvPicPr>
        <p:blipFill>
          <a:blip r:embed="rId2"/>
          <a:stretch>
            <a:fillRect/>
          </a:stretch>
        </p:blipFill>
        <p:spPr>
          <a:xfrm>
            <a:off x="198913" y="766124"/>
            <a:ext cx="4373087" cy="3065425"/>
          </a:xfrm>
          <a:prstGeom prst="rect">
            <a:avLst/>
          </a:prstGeom>
        </p:spPr>
      </p:pic>
      <p:sp>
        <p:nvSpPr>
          <p:cNvPr id="4" name="TextBox 3">
            <a:extLst>
              <a:ext uri="{FF2B5EF4-FFF2-40B4-BE49-F238E27FC236}">
                <a16:creationId xmlns:a16="http://schemas.microsoft.com/office/drawing/2014/main" id="{AF3A87F9-63D0-B9B1-1097-DB6AE0334672}"/>
              </a:ext>
            </a:extLst>
          </p:cNvPr>
          <p:cNvSpPr txBox="1"/>
          <p:nvPr/>
        </p:nvSpPr>
        <p:spPr>
          <a:xfrm>
            <a:off x="5425678" y="766124"/>
            <a:ext cx="3718322"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Submit performance review button is clicked this window is shown to the user which gives the option to select from quarterly review and annual review, along with 3 input boxes for their self review, feedback for the company and future self goals, below the input boxes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B95BFE67-E198-1218-15B1-8B9CEA4C9EB2}"/>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27</a:t>
            </a:r>
            <a:endParaRPr lang="en-IN" dirty="0"/>
          </a:p>
        </p:txBody>
      </p:sp>
    </p:spTree>
    <p:extLst>
      <p:ext uri="{BB962C8B-B14F-4D97-AF65-F5344CB8AC3E}">
        <p14:creationId xmlns:p14="http://schemas.microsoft.com/office/powerpoint/2010/main" val="115032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4AEB8-F431-EFCC-6848-2B817208470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AAC2A27-1554-0DA3-E2EB-A5175F7C5E8A}"/>
              </a:ext>
            </a:extLst>
          </p:cNvPr>
          <p:cNvPicPr>
            <a:picLocks noChangeAspect="1"/>
          </p:cNvPicPr>
          <p:nvPr/>
        </p:nvPicPr>
        <p:blipFill>
          <a:blip r:embed="rId2"/>
          <a:stretch>
            <a:fillRect/>
          </a:stretch>
        </p:blipFill>
        <p:spPr>
          <a:xfrm>
            <a:off x="148909" y="852964"/>
            <a:ext cx="4423092" cy="3100477"/>
          </a:xfrm>
          <a:prstGeom prst="rect">
            <a:avLst/>
          </a:prstGeom>
        </p:spPr>
      </p:pic>
      <p:sp>
        <p:nvSpPr>
          <p:cNvPr id="4" name="TextBox 3">
            <a:extLst>
              <a:ext uri="{FF2B5EF4-FFF2-40B4-BE49-F238E27FC236}">
                <a16:creationId xmlns:a16="http://schemas.microsoft.com/office/drawing/2014/main" id="{05A3E839-9C62-E704-3A74-3AFEA8364E26}"/>
              </a:ext>
            </a:extLst>
          </p:cNvPr>
          <p:cNvSpPr txBox="1"/>
          <p:nvPr/>
        </p:nvSpPr>
        <p:spPr>
          <a:xfrm>
            <a:off x="5225653" y="852964"/>
            <a:ext cx="386119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This is a common window shown for HR/Manager/Employee when the profile button is clicked at the top right of the main window after putting the login details and successful login.</a:t>
            </a:r>
            <a:endParaRPr lang="en-IN" dirty="0"/>
          </a:p>
        </p:txBody>
      </p:sp>
      <p:sp>
        <p:nvSpPr>
          <p:cNvPr id="3" name="TextBox 2">
            <a:extLst>
              <a:ext uri="{FF2B5EF4-FFF2-40B4-BE49-F238E27FC236}">
                <a16:creationId xmlns:a16="http://schemas.microsoft.com/office/drawing/2014/main" id="{39D96844-3D4D-1B2E-6DEB-5D7A38C41104}"/>
              </a:ext>
            </a:extLst>
          </p:cNvPr>
          <p:cNvSpPr txBox="1"/>
          <p:nvPr/>
        </p:nvSpPr>
        <p:spPr>
          <a:xfrm>
            <a:off x="2159579" y="4088982"/>
            <a:ext cx="940809"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28</a:t>
            </a:r>
            <a:endParaRPr lang="en-IN" dirty="0"/>
          </a:p>
        </p:txBody>
      </p:sp>
    </p:spTree>
    <p:extLst>
      <p:ext uri="{BB962C8B-B14F-4D97-AF65-F5344CB8AC3E}">
        <p14:creationId xmlns:p14="http://schemas.microsoft.com/office/powerpoint/2010/main" val="4121367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268239" y="13429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endParaRPr dirty="0"/>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References</a:t>
            </a: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214E5F4-A0E6-4FF6-5048-2FF47B2403CA}"/>
              </a:ext>
            </a:extLst>
          </p:cNvPr>
          <p:cNvSpPr txBox="1"/>
          <p:nvPr/>
        </p:nvSpPr>
        <p:spPr>
          <a:xfrm>
            <a:off x="321580" y="968183"/>
            <a:ext cx="8822420" cy="2209259"/>
          </a:xfrm>
          <a:prstGeom prst="rect">
            <a:avLst/>
          </a:prstGeom>
          <a:noFill/>
        </p:spPr>
        <p:txBody>
          <a:bodyPr wrap="square" rtlCol="0">
            <a:spAutoFit/>
          </a:bodyPr>
          <a:lstStyle/>
          <a:p>
            <a:pPr marL="342900" lvl="0" indent="-342900" algn="just">
              <a:lnSpc>
                <a:spcPct val="107000"/>
              </a:lnSpc>
              <a:buFont typeface="+mj-lt"/>
              <a:buAutoNum type="arabicPeriod"/>
            </a:pPr>
            <a:r>
              <a:rPr lang="en-US" kern="100" dirty="0" err="1">
                <a:effectLst/>
                <a:latin typeface="Times New Roman" panose="02020603050405020304" pitchFamily="18" charset="0"/>
                <a:ea typeface="Calibri" panose="020F0502020204030204" pitchFamily="34" charset="0"/>
                <a:cs typeface="Arial" panose="020B0604020202020204" pitchFamily="34" charset="0"/>
              </a:rPr>
              <a:t>Chatgpt</a:t>
            </a:r>
            <a:r>
              <a:rPr lang="en-US" kern="100" dirty="0">
                <a:effectLst/>
                <a:latin typeface="Times New Roman" panose="02020603050405020304" pitchFamily="18" charset="0"/>
                <a:ea typeface="Calibri" panose="020F0502020204030204" pitchFamily="34" charset="0"/>
                <a:cs typeface="Arial" panose="020B0604020202020204" pitchFamily="34" charset="0"/>
              </a:rPr>
              <a:t>: Helped in bug fixing along with some help for developing new ideas.</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rabicPeriod"/>
            </a:pPr>
            <a:r>
              <a:rPr lang="en-US" kern="100" dirty="0" err="1">
                <a:effectLst/>
                <a:latin typeface="Times New Roman" panose="02020603050405020304" pitchFamily="18" charset="0"/>
                <a:ea typeface="Calibri" panose="020F0502020204030204" pitchFamily="34" charset="0"/>
                <a:cs typeface="Arial" panose="020B0604020202020204" pitchFamily="34" charset="0"/>
              </a:rPr>
              <a:t>Stackoverflow</a:t>
            </a:r>
            <a:r>
              <a:rPr lang="en-US" kern="100" dirty="0">
                <a:effectLst/>
                <a:latin typeface="Times New Roman" panose="02020603050405020304" pitchFamily="18" charset="0"/>
                <a:ea typeface="Calibri" panose="020F0502020204030204" pitchFamily="34" charset="0"/>
                <a:cs typeface="Arial" panose="020B0604020202020204" pitchFamily="34" charset="0"/>
              </a:rPr>
              <a:t>: Used in solving bugs and getting methods to solve certain issues.</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rabicPeriod"/>
            </a:pPr>
            <a:r>
              <a:rPr lang="en-US" kern="100" dirty="0" err="1">
                <a:effectLst/>
                <a:latin typeface="Times New Roman" panose="02020603050405020304" pitchFamily="18" charset="0"/>
                <a:ea typeface="Calibri" panose="020F0502020204030204" pitchFamily="34" charset="0"/>
                <a:cs typeface="Arial" panose="020B0604020202020204" pitchFamily="34" charset="0"/>
              </a:rPr>
              <a:t>Youtube</a:t>
            </a:r>
            <a:r>
              <a:rPr lang="en-US" kern="100" dirty="0">
                <a:effectLst/>
                <a:latin typeface="Times New Roman" panose="02020603050405020304" pitchFamily="18" charset="0"/>
                <a:ea typeface="Calibri" panose="020F0502020204030204" pitchFamily="34" charset="0"/>
                <a:cs typeface="Arial" panose="020B0604020202020204" pitchFamily="34" charset="0"/>
              </a:rPr>
              <a:t>: Helped in getting new ideas for the project and ways to implement them.</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rabicPeriod"/>
            </a:pPr>
            <a:r>
              <a:rPr lang="en-US" kern="100" dirty="0" err="1">
                <a:effectLst/>
                <a:latin typeface="Times New Roman" panose="02020603050405020304" pitchFamily="18" charset="0"/>
                <a:ea typeface="Calibri" panose="020F0502020204030204" pitchFamily="34" charset="0"/>
                <a:cs typeface="Arial" panose="020B0604020202020204" pitchFamily="34" charset="0"/>
              </a:rPr>
              <a:t>Geekforgeeks</a:t>
            </a:r>
            <a:r>
              <a:rPr lang="en-US" kern="100" dirty="0">
                <a:effectLst/>
                <a:latin typeface="Times New Roman" panose="02020603050405020304" pitchFamily="18" charset="0"/>
                <a:ea typeface="Calibri" panose="020F0502020204030204" pitchFamily="34" charset="0"/>
                <a:cs typeface="Arial" panose="020B0604020202020204" pitchFamily="34" charset="0"/>
              </a:rPr>
              <a:t>: Wording for creating documentation and ppt</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mj-lt"/>
              <a:buAutoNum type="arabi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Google: Helped in info for parts of ppt and documentation along with random bug fixes.</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marL="457200" lvl="1" algn="just"/>
            <a:endParaRPr lang="en-IN" b="0" i="0" u="none" strike="noStrike"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endParaRPr lang="en-IN" dirty="0">
              <a:latin typeface="Times New Roman" panose="02020603050405020304" pitchFamily="18" charset="0"/>
              <a:cs typeface="Times New Roman" panose="02020603050405020304" pitchFamily="18" charset="0"/>
            </a:endParaRPr>
          </a:p>
          <a:p>
            <a:pPr marL="457200" lvl="1" algn="just"/>
            <a:r>
              <a:rPr lang="en-IN" dirty="0">
                <a:latin typeface="Times New Roman" panose="02020603050405020304" pitchFamily="18" charset="0"/>
                <a:cs typeface="Times New Roman" panose="02020603050405020304" pitchFamily="18" charset="0"/>
              </a:rPr>
              <a:t> </a:t>
            </a:r>
            <a:endParaRPr lang="en-IN" b="0" i="0" dirty="0">
              <a:effectLs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0729639-A0C9-6606-38CC-0EE48512926F}"/>
              </a:ext>
            </a:extLst>
          </p:cNvPr>
          <p:cNvSpPr txBox="1"/>
          <p:nvPr/>
        </p:nvSpPr>
        <p:spPr>
          <a:xfrm>
            <a:off x="176801" y="3945533"/>
            <a:ext cx="8497839" cy="523220"/>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Repository of this Project with the Source code, Project Report and a copy of this PPT can be found at: </a:t>
            </a:r>
            <a:br>
              <a:rPr lang="en-IN" dirty="0">
                <a:latin typeface="Times New Roman" panose="02020603050405020304" pitchFamily="18" charset="0"/>
                <a:cs typeface="Times New Roman" panose="02020603050405020304" pitchFamily="18" charset="0"/>
              </a:rPr>
            </a:br>
            <a:r>
              <a:rPr lang="en-IN" dirty="0">
                <a:hlinkClick r:id="rId3"/>
              </a:rPr>
              <a:t>ChampionSamay1644/Sem_4_Mini_Project (github.com)</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1824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500034" y="2071684"/>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38686" y="797025"/>
            <a:ext cx="9221372"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Problem Statement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8">
            <a:extLst>
              <a:ext uri="{FF2B5EF4-FFF2-40B4-BE49-F238E27FC236}">
                <a16:creationId xmlns:a16="http://schemas.microsoft.com/office/drawing/2014/main" id="{9F8DD1E4-7B2A-C3A3-1F83-A4E796D35539}"/>
              </a:ext>
            </a:extLst>
          </p:cNvPr>
          <p:cNvSpPr/>
          <p:nvPr/>
        </p:nvSpPr>
        <p:spPr>
          <a:xfrm>
            <a:off x="1" y="1167618"/>
            <a:ext cx="9059594" cy="32426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0" name="Rectangle 9">
            <a:extLst>
              <a:ext uri="{FF2B5EF4-FFF2-40B4-BE49-F238E27FC236}">
                <a16:creationId xmlns:a16="http://schemas.microsoft.com/office/drawing/2014/main" id="{DB3E7344-EC78-316D-A175-C6A008AFC9C6}"/>
              </a:ext>
            </a:extLst>
          </p:cNvPr>
          <p:cNvSpPr/>
          <p:nvPr/>
        </p:nvSpPr>
        <p:spPr>
          <a:xfrm>
            <a:off x="0" y="1167618"/>
            <a:ext cx="9143999" cy="33724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A0976B2D-6590-B841-61A1-112552219595}"/>
              </a:ext>
            </a:extLst>
          </p:cNvPr>
          <p:cNvSpPr txBox="1"/>
          <p:nvPr/>
        </p:nvSpPr>
        <p:spPr>
          <a:xfrm>
            <a:off x="58030" y="1167618"/>
            <a:ext cx="9144000"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Inefficient and disjointed human resources (HR) management processes within our organization hinder productivity, compliance, and employee engagement. Manual handling of tasks such as employee data management, payroll processing, leave tracking, and performance evaluations results in errors, delays, and suboptimal decision-making. Lack of a centralized HR management system leads to data fragmentation, compliance risks, and difficulty in accessing real-time insights for strategic workforce planning. Moreover, the absence of streamlined communication channels and self-service options undermines employee satisfaction and engagement levels. To address these challenges and enhance organizational efficiency, there is a critical need for the implementation of a comprehensive HR management system that integrates seamlessly with existing workflows, ensures regulatory compliance, empowers employees, and enables data-driven decision-making processes.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308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59374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2">
            <a:extLst>
              <a:ext uri="{FF2B5EF4-FFF2-40B4-BE49-F238E27FC236}">
                <a16:creationId xmlns:a16="http://schemas.microsoft.com/office/drawing/2014/main" id="{9C8882B3-D71E-1572-0941-C529B7ECDDA7}"/>
              </a:ext>
            </a:extLst>
          </p:cNvPr>
          <p:cNvSpPr>
            <a:spLocks noChangeArrowheads="1"/>
          </p:cNvSpPr>
          <p:nvPr/>
        </p:nvSpPr>
        <p:spPr bwMode="auto">
          <a:xfrm>
            <a:off x="140393" y="1056949"/>
            <a:ext cx="77099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effectLst/>
                <a:latin typeface="Arial" panose="020B0604020202020204" pitchFamily="34" charset="0"/>
              </a:rPr>
            </a:br>
            <a:endParaRPr kumimoji="0" lang="en-US" altLang="en-US" sz="1800" b="0" i="0" u="none" strike="noStrike" cap="none" normalizeH="0" baseline="0">
              <a:ln>
                <a:noFill/>
              </a:ln>
              <a:effectLst/>
              <a:latin typeface="Arial" panose="020B0604020202020204" pitchFamily="34" charset="0"/>
            </a:endParaRPr>
          </a:p>
        </p:txBody>
      </p:sp>
      <p:sp>
        <p:nvSpPr>
          <p:cNvPr id="11" name="Rectangle 3">
            <a:extLst>
              <a:ext uri="{FF2B5EF4-FFF2-40B4-BE49-F238E27FC236}">
                <a16:creationId xmlns:a16="http://schemas.microsoft.com/office/drawing/2014/main" id="{E48D397C-D9E6-2B34-D82A-7E92401EBCE5}"/>
              </a:ext>
            </a:extLst>
          </p:cNvPr>
          <p:cNvSpPr>
            <a:spLocks noChangeArrowheads="1"/>
          </p:cNvSpPr>
          <p:nvPr/>
        </p:nvSpPr>
        <p:spPr bwMode="auto">
          <a:xfrm>
            <a:off x="4135581"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8CA797F8-312C-67B9-6D51-E78647BEAC60}"/>
              </a:ext>
            </a:extLst>
          </p:cNvPr>
          <p:cNvGraphicFramePr>
            <a:graphicFrameLocks noGrp="1"/>
          </p:cNvGraphicFramePr>
          <p:nvPr>
            <p:extLst>
              <p:ext uri="{D42A27DB-BD31-4B8C-83A1-F6EECF244321}">
                <p14:modId xmlns:p14="http://schemas.microsoft.com/office/powerpoint/2010/main" val="2349931278"/>
              </p:ext>
            </p:extLst>
          </p:nvPr>
        </p:nvGraphicFramePr>
        <p:xfrm>
          <a:off x="0" y="1177349"/>
          <a:ext cx="9144000" cy="2255520"/>
        </p:xfrm>
        <a:graphic>
          <a:graphicData uri="http://schemas.openxmlformats.org/drawingml/2006/table">
            <a:tbl>
              <a:tblPr firstRow="1" bandRow="1">
                <a:tableStyleId>{5C22544A-7EE6-4342-B048-85BDC9FD1C3A}</a:tableStyleId>
              </a:tblPr>
              <a:tblGrid>
                <a:gridCol w="1472493">
                  <a:extLst>
                    <a:ext uri="{9D8B030D-6E8A-4147-A177-3AD203B41FA5}">
                      <a16:colId xmlns:a16="http://schemas.microsoft.com/office/drawing/2014/main" val="3798498374"/>
                    </a:ext>
                  </a:extLst>
                </a:gridCol>
                <a:gridCol w="2815027">
                  <a:extLst>
                    <a:ext uri="{9D8B030D-6E8A-4147-A177-3AD203B41FA5}">
                      <a16:colId xmlns:a16="http://schemas.microsoft.com/office/drawing/2014/main" val="3241602768"/>
                    </a:ext>
                  </a:extLst>
                </a:gridCol>
                <a:gridCol w="4856480">
                  <a:extLst>
                    <a:ext uri="{9D8B030D-6E8A-4147-A177-3AD203B41FA5}">
                      <a16:colId xmlns:a16="http://schemas.microsoft.com/office/drawing/2014/main" val="1132994098"/>
                    </a:ext>
                  </a:extLst>
                </a:gridCol>
              </a:tblGrid>
              <a:tr h="243532">
                <a:tc>
                  <a:txBody>
                    <a:bodyPr/>
                    <a:lstStyle/>
                    <a:p>
                      <a:pPr algn="ctr"/>
                      <a:r>
                        <a:rPr lang="en-IN" dirty="0"/>
                        <a:t>Year</a:t>
                      </a:r>
                    </a:p>
                  </a:txBody>
                  <a:tcPr/>
                </a:tc>
                <a:tc>
                  <a:txBody>
                    <a:bodyPr/>
                    <a:lstStyle/>
                    <a:p>
                      <a:pPr algn="ctr"/>
                      <a:r>
                        <a:rPr lang="en-IN" dirty="0"/>
                        <a:t>Associated Person/People</a:t>
                      </a:r>
                    </a:p>
                  </a:txBody>
                  <a:tcPr/>
                </a:tc>
                <a:tc>
                  <a:txBody>
                    <a:bodyPr/>
                    <a:lstStyle/>
                    <a:p>
                      <a:pPr algn="ctr"/>
                      <a:r>
                        <a:rPr lang="en-IN" dirty="0"/>
                        <a:t>State of the System</a:t>
                      </a:r>
                    </a:p>
                  </a:txBody>
                  <a:tcPr/>
                </a:tc>
                <a:extLst>
                  <a:ext uri="{0D108BD9-81ED-4DB2-BD59-A6C34878D82A}">
                    <a16:rowId xmlns:a16="http://schemas.microsoft.com/office/drawing/2014/main" val="1030773626"/>
                  </a:ext>
                </a:extLst>
              </a:tr>
              <a:tr h="226599">
                <a:tc>
                  <a:txBody>
                    <a:bodyPr/>
                    <a:lstStyle/>
                    <a:p>
                      <a:pPr algn="ctr"/>
                      <a:r>
                        <a:rPr lang="en-IN" dirty="0"/>
                        <a:t>1982</a:t>
                      </a:r>
                    </a:p>
                  </a:txBody>
                  <a:tcPr/>
                </a:tc>
                <a:tc>
                  <a:txBody>
                    <a:bodyPr/>
                    <a:lstStyle/>
                    <a:p>
                      <a:pPr algn="ctr"/>
                      <a:r>
                        <a:rPr lang="en-IN" dirty="0"/>
                        <a:t>Walker A.J.</a:t>
                      </a:r>
                    </a:p>
                  </a:txBody>
                  <a:tcPr/>
                </a:tc>
                <a:tc>
                  <a:txBody>
                    <a:bodyPr/>
                    <a:lstStyle/>
                    <a:p>
                      <a:pPr algn="ctr"/>
                      <a:r>
                        <a:rPr lang="en-IN" dirty="0"/>
                        <a:t>HRIS development: Project team guide to build effective personnel information system</a:t>
                      </a:r>
                    </a:p>
                  </a:txBody>
                  <a:tcPr/>
                </a:tc>
                <a:extLst>
                  <a:ext uri="{0D108BD9-81ED-4DB2-BD59-A6C34878D82A}">
                    <a16:rowId xmlns:a16="http://schemas.microsoft.com/office/drawing/2014/main" val="2284549313"/>
                  </a:ext>
                </a:extLst>
              </a:tr>
              <a:tr h="199505">
                <a:tc>
                  <a:txBody>
                    <a:bodyPr/>
                    <a:lstStyle/>
                    <a:p>
                      <a:pPr algn="ctr"/>
                      <a:r>
                        <a:rPr lang="en-IN" dirty="0"/>
                        <a:t>1984</a:t>
                      </a:r>
                    </a:p>
                  </a:txBody>
                  <a:tcPr/>
                </a:tc>
                <a:tc>
                  <a:txBody>
                    <a:bodyPr/>
                    <a:lstStyle/>
                    <a:p>
                      <a:pPr algn="ctr"/>
                      <a:r>
                        <a:rPr lang="en-IN" dirty="0"/>
                        <a:t>Beer et al</a:t>
                      </a:r>
                    </a:p>
                  </a:txBody>
                  <a:tcPr/>
                </a:tc>
                <a:tc>
                  <a:txBody>
                    <a:bodyPr/>
                    <a:lstStyle/>
                    <a:p>
                      <a:pPr algn="ctr"/>
                      <a:r>
                        <a:rPr lang="en-IN" dirty="0"/>
                        <a:t>Defined HRM as those involved in complex decision.</a:t>
                      </a:r>
                    </a:p>
                  </a:txBody>
                  <a:tcPr/>
                </a:tc>
                <a:extLst>
                  <a:ext uri="{0D108BD9-81ED-4DB2-BD59-A6C34878D82A}">
                    <a16:rowId xmlns:a16="http://schemas.microsoft.com/office/drawing/2014/main" val="2230137421"/>
                  </a:ext>
                </a:extLst>
              </a:tr>
              <a:tr h="246919">
                <a:tc>
                  <a:txBody>
                    <a:bodyPr/>
                    <a:lstStyle/>
                    <a:p>
                      <a:pPr algn="ctr"/>
                      <a:r>
                        <a:rPr lang="en-IN" dirty="0"/>
                        <a:t>1999</a:t>
                      </a:r>
                    </a:p>
                  </a:txBody>
                  <a:tcPr/>
                </a:tc>
                <a:tc>
                  <a:txBody>
                    <a:bodyPr/>
                    <a:lstStyle/>
                    <a:p>
                      <a:pPr algn="ctr"/>
                      <a:r>
                        <a:rPr lang="en-IN" dirty="0"/>
                        <a:t>Robert b.</a:t>
                      </a:r>
                    </a:p>
                  </a:txBody>
                  <a:tcPr/>
                </a:tc>
                <a:tc>
                  <a:txBody>
                    <a:bodyPr/>
                    <a:lstStyle/>
                    <a:p>
                      <a:pPr algn="ctr"/>
                      <a:r>
                        <a:rPr lang="en-IN" dirty="0"/>
                        <a:t>Calculating return on investment on HR</a:t>
                      </a:r>
                    </a:p>
                  </a:txBody>
                  <a:tcPr/>
                </a:tc>
                <a:extLst>
                  <a:ext uri="{0D108BD9-81ED-4DB2-BD59-A6C34878D82A}">
                    <a16:rowId xmlns:a16="http://schemas.microsoft.com/office/drawing/2014/main" val="1932421153"/>
                  </a:ext>
                </a:extLst>
              </a:tr>
              <a:tr h="0">
                <a:tc>
                  <a:txBody>
                    <a:bodyPr/>
                    <a:lstStyle/>
                    <a:p>
                      <a:pPr algn="ctr"/>
                      <a:r>
                        <a:rPr lang="en-IN" dirty="0"/>
                        <a:t>2005</a:t>
                      </a:r>
                    </a:p>
                  </a:txBody>
                  <a:tcPr/>
                </a:tc>
                <a:tc>
                  <a:txBody>
                    <a:bodyPr/>
                    <a:lstStyle/>
                    <a:p>
                      <a:pPr algn="ctr"/>
                      <a:r>
                        <a:rPr lang="en-IN" dirty="0" err="1"/>
                        <a:t>Hufelid</a:t>
                      </a:r>
                      <a:r>
                        <a:rPr lang="en-IN" dirty="0"/>
                        <a:t>, M.A</a:t>
                      </a:r>
                    </a:p>
                  </a:txBody>
                  <a:tcPr/>
                </a:tc>
                <a:tc>
                  <a:txBody>
                    <a:bodyPr/>
                    <a:lstStyle/>
                    <a:p>
                      <a:pPr algn="ctr"/>
                      <a:r>
                        <a:rPr lang="en-IN" dirty="0"/>
                        <a:t>Becker work force of cord card management Human capital to execute strategy</a:t>
                      </a:r>
                    </a:p>
                  </a:txBody>
                  <a:tcPr/>
                </a:tc>
                <a:extLst>
                  <a:ext uri="{0D108BD9-81ED-4DB2-BD59-A6C34878D82A}">
                    <a16:rowId xmlns:a16="http://schemas.microsoft.com/office/drawing/2014/main" val="605145014"/>
                  </a:ext>
                </a:extLst>
              </a:tr>
              <a:tr h="123311">
                <a:tc>
                  <a:txBody>
                    <a:bodyPr/>
                    <a:lstStyle/>
                    <a:p>
                      <a:pPr algn="ctr"/>
                      <a:r>
                        <a:rPr lang="en-IN" dirty="0"/>
                        <a:t>2006</a:t>
                      </a:r>
                    </a:p>
                  </a:txBody>
                  <a:tcPr/>
                </a:tc>
                <a:tc>
                  <a:txBody>
                    <a:bodyPr/>
                    <a:lstStyle/>
                    <a:p>
                      <a:pPr algn="ctr"/>
                      <a:r>
                        <a:rPr lang="en-IN" dirty="0" err="1"/>
                        <a:t>Behuselid</a:t>
                      </a:r>
                      <a:endParaRPr lang="en-IN" dirty="0"/>
                    </a:p>
                  </a:txBody>
                  <a:tcPr/>
                </a:tc>
                <a:tc>
                  <a:txBody>
                    <a:bodyPr/>
                    <a:lstStyle/>
                    <a:p>
                      <a:pPr algn="ctr"/>
                      <a:r>
                        <a:rPr lang="en-IN" dirty="0"/>
                        <a:t>Strategic HR management, from journal of management</a:t>
                      </a:r>
                    </a:p>
                  </a:txBody>
                  <a:tcPr/>
                </a:tc>
                <a:extLst>
                  <a:ext uri="{0D108BD9-81ED-4DB2-BD59-A6C34878D82A}">
                    <a16:rowId xmlns:a16="http://schemas.microsoft.com/office/drawing/2014/main" val="4157960921"/>
                  </a:ext>
                </a:extLst>
              </a:tr>
            </a:tbl>
          </a:graphicData>
        </a:graphic>
      </p:graphicFrame>
    </p:spTree>
    <p:extLst>
      <p:ext uri="{BB962C8B-B14F-4D97-AF65-F5344CB8AC3E}">
        <p14:creationId xmlns:p14="http://schemas.microsoft.com/office/powerpoint/2010/main" val="364616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61210"/>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Algorithm for Project Development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3" name="TextBox 2">
            <a:extLst>
              <a:ext uri="{FF2B5EF4-FFF2-40B4-BE49-F238E27FC236}">
                <a16:creationId xmlns:a16="http://schemas.microsoft.com/office/drawing/2014/main" id="{D699D8AD-AA6D-B683-324A-719558E8F6CB}"/>
              </a:ext>
            </a:extLst>
          </p:cNvPr>
          <p:cNvSpPr txBox="1"/>
          <p:nvPr/>
        </p:nvSpPr>
        <p:spPr>
          <a:xfrm>
            <a:off x="0" y="1065302"/>
            <a:ext cx="9144000" cy="3754874"/>
          </a:xfrm>
          <a:prstGeom prst="rect">
            <a:avLst/>
          </a:prstGeom>
          <a:noFill/>
        </p:spPr>
        <p:txBody>
          <a:bodyPr wrap="square">
            <a:spAutoFit/>
          </a:bodyPr>
          <a:lstStyle/>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1.Project Initiation: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 Define project Objectives: Create a HR Management System which helps to maintain records of employee 	and improve communication.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Provide performance reviews as well as track record of hours attended by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Access resources and timeline feasibility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2. Planning and Design :</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Design the UI architecture for Admin, HR, Manager and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Create a database to maintain all the records and information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Make a connection between all the different profiles</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3. Development: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Build different profiles and features regarding each profile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Code in order for these profiles to interact.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Implement for each profile to send, receive or update data accordingly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4. Testing:</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Test the app for functionality, user-friendliness and performance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Address and fix any identified issues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97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EB5F-BD88-CA06-EBCB-730EE9B9CD2E}"/>
              </a:ext>
            </a:extLst>
          </p:cNvPr>
          <p:cNvSpPr txBox="1"/>
          <p:nvPr/>
        </p:nvSpPr>
        <p:spPr>
          <a:xfrm>
            <a:off x="291403" y="1016078"/>
            <a:ext cx="9144000" cy="3970318"/>
          </a:xfrm>
          <a:prstGeom prst="rect">
            <a:avLst/>
          </a:prstGeom>
          <a:noFill/>
        </p:spPr>
        <p:txBody>
          <a:bodyPr wrap="square">
            <a:sp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5. User Testing:</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 Conduct beta testing with a small group to gather user feedback.</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Make improvements based on user suggestions.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6. Development:</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 Develop the program in order for it to receive, store or update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7. Documentation: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Documentation app architecture, design decisions and key features.</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Create instructions for user to easily operate.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8. Project Closure: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Verify project completion and compliance with standards.</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Archive project data and records.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9. Post- Project Review:</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Evaluate project performance against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b. Identify areas for improvement and lessons learned.</a:t>
            </a:r>
          </a:p>
          <a:p>
            <a:pPr algn="just">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just">
              <a:buFont typeface="+mj-lt"/>
              <a:buAutoNum type="arabicPeriod"/>
            </a:pPr>
            <a:endParaRPr lang="en-IN" dirty="0"/>
          </a:p>
        </p:txBody>
      </p:sp>
      <p:sp>
        <p:nvSpPr>
          <p:cNvPr id="2" name="Google Shape;343;p2">
            <a:extLst>
              <a:ext uri="{FF2B5EF4-FFF2-40B4-BE49-F238E27FC236}">
                <a16:creationId xmlns:a16="http://schemas.microsoft.com/office/drawing/2014/main" id="{CBA9B46F-C24E-A9B7-5AC8-084D91097E28}"/>
              </a:ext>
            </a:extLst>
          </p:cNvPr>
          <p:cNvSpPr txBox="1">
            <a:spLocks/>
          </p:cNvSpPr>
          <p:nvPr/>
        </p:nvSpPr>
        <p:spPr>
          <a:xfrm>
            <a:off x="100484" y="764967"/>
            <a:ext cx="7194619" cy="4708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lgn="just">
              <a:spcBef>
                <a:spcPts val="240"/>
              </a:spcBef>
              <a:buSzPts val="1140"/>
              <a:buFont typeface="Arial"/>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indent="-201930" algn="just">
              <a:spcBef>
                <a:spcPts val="240"/>
              </a:spcBef>
              <a:buSzPts val="1140"/>
            </a:pPr>
            <a:endParaRPr lang="en-US" sz="1600" b="1" dirty="0">
              <a:latin typeface="Times New Roman" panose="02020603050405020304" pitchFamily="18" charset="0"/>
              <a:ea typeface="Times New Roman"/>
              <a:cs typeface="Times New Roman" panose="02020603050405020304" pitchFamily="18" charset="0"/>
              <a:sym typeface="Times New Roman"/>
            </a:endParaRPr>
          </a:p>
          <a:p>
            <a:pPr marL="274320" indent="-177800" algn="just">
              <a:spcBef>
                <a:spcPts val="320"/>
              </a:spcBef>
              <a:buSzPts val="1520"/>
            </a:pPr>
            <a:r>
              <a:rPr lang="en-US" sz="1600" b="1" dirty="0">
                <a:latin typeface="Times New Roman" panose="02020603050405020304" pitchFamily="18" charset="0"/>
                <a:ea typeface="Times New Roman"/>
                <a:cs typeface="Times New Roman" panose="02020603050405020304" pitchFamily="18" charset="0"/>
                <a:sym typeface="Times New Roman"/>
              </a:rPr>
              <a:t>						</a:t>
            </a:r>
          </a:p>
        </p:txBody>
      </p:sp>
    </p:spTree>
    <p:extLst>
      <p:ext uri="{BB962C8B-B14F-4D97-AF65-F5344CB8AC3E}">
        <p14:creationId xmlns:p14="http://schemas.microsoft.com/office/powerpoint/2010/main" val="291882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C53B257-9917-76EC-82EA-6ECDD8AEEA86}"/>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CF93E6D0-8D1C-9712-6214-3E642BFF0114}"/>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Block Diagram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descr="A screenshot of a computer screen&#10;&#10;Description automatically generated">
            <a:extLst>
              <a:ext uri="{FF2B5EF4-FFF2-40B4-BE49-F238E27FC236}">
                <a16:creationId xmlns:a16="http://schemas.microsoft.com/office/drawing/2014/main" id="{694C5DA3-6C70-5175-450D-45AEF5DD5F37}"/>
              </a:ext>
            </a:extLst>
          </p:cNvPr>
          <p:cNvPicPr>
            <a:picLocks noChangeAspect="1"/>
          </p:cNvPicPr>
          <p:nvPr/>
        </p:nvPicPr>
        <p:blipFill>
          <a:blip r:embed="rId3"/>
          <a:stretch>
            <a:fillRect/>
          </a:stretch>
        </p:blipFill>
        <p:spPr>
          <a:xfrm>
            <a:off x="1798678" y="497688"/>
            <a:ext cx="3920409" cy="3915697"/>
          </a:xfrm>
          <a:prstGeom prst="rect">
            <a:avLst/>
          </a:prstGeom>
        </p:spPr>
      </p:pic>
    </p:spTree>
    <p:extLst>
      <p:ext uri="{BB962C8B-B14F-4D97-AF65-F5344CB8AC3E}">
        <p14:creationId xmlns:p14="http://schemas.microsoft.com/office/powerpoint/2010/main" val="1416650631"/>
      </p:ext>
    </p:extLst>
  </p:cSld>
  <p:clrMapOvr>
    <a:masterClrMapping/>
  </p:clrMapOvr>
</p:sld>
</file>

<file path=ppt/theme/theme1.xml><?xml version="1.0" encoding="utf-8"?>
<a:theme xmlns:a="http://schemas.openxmlformats.org/drawingml/2006/main" name="Prsnt1">
  <a:themeElements>
    <a:clrScheme name="Custom 3">
      <a:dk1>
        <a:srgbClr val="7030A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681</TotalTime>
  <Words>2967</Words>
  <Application>Microsoft Office PowerPoint</Application>
  <PresentationFormat>On-screen Show (16:9)</PresentationFormat>
  <Paragraphs>257</Paragraphs>
  <Slides>46</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Arial</vt:lpstr>
      <vt:lpstr>Times New Roman</vt:lpstr>
      <vt:lpstr>Calibri</vt:lpstr>
      <vt:lpstr>Noto Sans Symbols</vt:lpstr>
      <vt:lpstr>Constantia</vt:lpstr>
      <vt:lpstr>Prsnt1</vt:lpstr>
      <vt:lpstr>1_Custom Design</vt:lpstr>
      <vt:lpstr>EXCELSSIOR EDUCATION SOCIETY’S  K. C. COLLEGE OF ENGINEERING AND MANAGEMENT STUDIES AND RESEARCH (Affiliated to the University of Mumbai) Mith Bunder Road, Near Hume Pipe, Kopri, Thane(E)-400603</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EXCELSSIOR EDUCATION SOCIETY’S  K. C. COLLEGE OF ENGINEERING AND MANAGEMENT STUDIES AND RESEARCH (Affiliated to the University of Mumbai) Mith Bunder Road, Near Hume Pipe, Kopari, Thane(E)-400603</dc:title>
  <dc:creator>KDK</dc:creator>
  <cp:lastModifiedBy>Armaan Nakhuda</cp:lastModifiedBy>
  <cp:revision>36</cp:revision>
  <dcterms:modified xsi:type="dcterms:W3CDTF">2024-02-20T01:55:23Z</dcterms:modified>
</cp:coreProperties>
</file>